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9" r:id="rId2"/>
  </p:sldMasterIdLst>
  <p:notesMasterIdLst>
    <p:notesMasterId r:id="rId28"/>
  </p:notesMasterIdLst>
  <p:handoutMasterIdLst>
    <p:handoutMasterId r:id="rId29"/>
  </p:handoutMasterIdLst>
  <p:sldIdLst>
    <p:sldId id="377" r:id="rId3"/>
    <p:sldId id="386" r:id="rId4"/>
    <p:sldId id="379" r:id="rId5"/>
    <p:sldId id="354" r:id="rId6"/>
    <p:sldId id="380" r:id="rId7"/>
    <p:sldId id="381" r:id="rId8"/>
    <p:sldId id="382" r:id="rId9"/>
    <p:sldId id="360" r:id="rId10"/>
    <p:sldId id="365" r:id="rId11"/>
    <p:sldId id="373" r:id="rId12"/>
    <p:sldId id="361" r:id="rId13"/>
    <p:sldId id="37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400" r:id="rId22"/>
    <p:sldId id="393" r:id="rId23"/>
    <p:sldId id="395" r:id="rId24"/>
    <p:sldId id="397" r:id="rId25"/>
    <p:sldId id="399" r:id="rId26"/>
    <p:sldId id="378" r:id="rId27"/>
  </p:sldIdLst>
  <p:sldSz cx="10688638" cy="7562850"/>
  <p:notesSz cx="6858000" cy="9144000"/>
  <p:defaultTextStyle>
    <a:defPPr>
      <a:defRPr lang="it-IT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95"/>
    <a:srgbClr val="E6E6E6"/>
    <a:srgbClr val="E0E0E0"/>
    <a:srgbClr val="EFEFEF"/>
    <a:srgbClr val="D1D1D1"/>
    <a:srgbClr val="21C1B7"/>
    <a:srgbClr val="004068"/>
    <a:srgbClr val="F1B707"/>
    <a:srgbClr val="333333"/>
    <a:srgbClr val="A6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76" autoAdjust="0"/>
  </p:normalViewPr>
  <p:slideViewPr>
    <p:cSldViewPr snapToGrid="0" snapToObjects="1">
      <p:cViewPr>
        <p:scale>
          <a:sx n="70" d="100"/>
          <a:sy n="70" d="100"/>
        </p:scale>
        <p:origin x="-1050" y="-72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DAB408-CC06-4AB0-B25E-BF53F5DA2E1A}" type="datetimeFigureOut">
              <a:rPr lang="it-IT"/>
              <a:pPr/>
              <a:t>03/03/2015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08CF12-C46A-49B4-87C0-A05CA505840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752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8ACC02-0114-4E94-8054-1B0C5291D403}" type="datetimeFigureOut">
              <a:rPr lang="it-IT"/>
              <a:pPr/>
              <a:t>03/03/2015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ACEEB7-95F4-4E02-82F9-8CC06EB9189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22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5207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414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636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843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3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EEB7-95F4-4E02-82F9-8CC06EB91898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640138"/>
            <a:ext cx="7035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Luogo, 16/05/13</a:t>
            </a:r>
            <a:endParaRPr lang="it-IT" dirty="0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smtClean="0"/>
              <a:t>www.infocamere.it            www.registroimprese.it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Luogo, 16/05/13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dirty="0" smtClean="0"/>
              <a:t>www.infocamere.it            www.registroimprese.it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smtClean="0">
                <a:latin typeface="Titillium Web" pitchFamily="2" charset="0"/>
                <a:ea typeface="MS PGothic" pitchFamily="34" charset="-128"/>
              </a:defRPr>
            </a:lvl1pPr>
          </a:lstStyle>
          <a:p>
            <a:fld id="{FBEE2D5E-C198-4E98-B627-847D1197764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8845550" y="230056"/>
            <a:ext cx="1411288" cy="36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6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8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19999" y="67379"/>
            <a:ext cx="6302124" cy="40011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 dirty="0" smtClean="0"/>
              <a:t>Padova, 19/02/14</a:t>
            </a:r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 dirty="0" smtClean="0"/>
              <a:t>www.infocamere.it            www.registroimprese.it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/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239" y="4116291"/>
            <a:ext cx="3932397" cy="6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Luogo, 16/05/13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4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Luogo, 16/05/13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dirty="0" smtClean="0">
                <a:solidFill>
                  <a:prstClr val="white"/>
                </a:solidFill>
              </a:rPr>
              <a:t>www.infocamere.it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smtClean="0">
                <a:latin typeface="Titillium Web" pitchFamily="2" charset="0"/>
                <a:ea typeface="MS PGothic" pitchFamily="34" charset="-128"/>
              </a:defRPr>
            </a:lvl1pPr>
          </a:lstStyle>
          <a:p>
            <a:fld id="{FBEE2D5E-C198-4E98-B627-847D11977645}" type="slidenum">
              <a:rPr lang="it-IT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83" y="7073772"/>
            <a:ext cx="9144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8845550" y="230056"/>
            <a:ext cx="1411288" cy="36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6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8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19999" y="67379"/>
            <a:ext cx="6302124" cy="40011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 dirty="0" smtClean="0">
                <a:solidFill>
                  <a:prstClr val="white"/>
                </a:solidFill>
              </a:rPr>
              <a:t>www.infocamere.it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>
                <a:solidFill>
                  <a:prstClr val="white"/>
                </a:solidFill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83" y="7073772"/>
            <a:ext cx="9144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2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7040563"/>
            <a:ext cx="10688638" cy="5397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tillium Web" pitchFamily="2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943850" y="7165975"/>
            <a:ext cx="1539875" cy="24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89338" y="7165975"/>
            <a:ext cx="4219575" cy="2460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Titillium WebLight" pitchFamily="2" charset="0"/>
                <a:ea typeface="+mn-ea"/>
                <a:cs typeface="Titillium WebLight" pitchFamily="2" charset="0"/>
              </a:defRPr>
            </a:lvl1pPr>
          </a:lstStyle>
          <a:p>
            <a:pPr>
              <a:defRPr/>
            </a:pPr>
            <a:r>
              <a:rPr lang="pl-PL" smtClean="0"/>
              <a:t>www.infocamere.it            www.registroimprese.it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88500" y="7066708"/>
            <a:ext cx="671513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 smtClean="0"/>
              <a:t>01</a:t>
            </a:r>
            <a:endParaRPr lang="it-IT"/>
          </a:p>
        </p:txBody>
      </p:sp>
      <p:pic>
        <p:nvPicPr>
          <p:cNvPr id="1030" name="Immagin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7145338"/>
            <a:ext cx="787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Segnaposto titolo 1"/>
          <p:cNvSpPr>
            <a:spLocks noGrp="1"/>
          </p:cNvSpPr>
          <p:nvPr>
            <p:ph type="title"/>
          </p:nvPr>
        </p:nvSpPr>
        <p:spPr bwMode="auto">
          <a:xfrm>
            <a:off x="720725" y="90488"/>
            <a:ext cx="961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877175" y="7091363"/>
            <a:ext cx="0" cy="417512"/>
          </a:xfrm>
          <a:prstGeom prst="line">
            <a:avLst/>
          </a:prstGeom>
          <a:ln w="12700" cmpd="sng">
            <a:solidFill>
              <a:srgbClr val="006C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808" r:id="rId3"/>
  </p:sldLayoutIdLst>
  <p:hf hdr="0" dt="0"/>
  <p:txStyles>
    <p:titleStyle>
      <a:lvl1pPr algn="l" defTabSz="520700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006C9A"/>
          </a:solidFill>
          <a:latin typeface="Titillium WebSemiBold"/>
          <a:ea typeface="MS PGothic" pitchFamily="34" charset="-128"/>
          <a:cs typeface="Titillium WebSemiBold"/>
        </a:defRPr>
      </a:lvl1pPr>
      <a:lvl2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2pPr>
      <a:lvl3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3pPr>
      <a:lvl4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4pPr>
      <a:lvl5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5pPr>
      <a:lvl6pPr marL="4572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6pPr>
      <a:lvl7pPr marL="9144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7pPr>
      <a:lvl8pPr marL="13716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8pPr>
      <a:lvl9pPr marL="18288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9pPr>
    </p:titleStyle>
    <p:bodyStyle>
      <a:lvl1pPr marL="342900" indent="-34290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1pPr>
      <a:lvl2pPr marL="846138" indent="-325438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2pPr>
      <a:lvl3pPr marL="1303338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3pPr>
      <a:lvl4pPr marL="1824038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4pPr>
      <a:lvl5pPr marL="2346325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7040563"/>
            <a:ext cx="10688638" cy="5397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Titillium Web" pitchFamily="2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943850" y="7165975"/>
            <a:ext cx="1539875" cy="24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Luogo, 16/05/13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89338" y="7165975"/>
            <a:ext cx="4219575" cy="2460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bg1"/>
                </a:solidFill>
                <a:latin typeface="Titillium WebLight" pitchFamily="2" charset="0"/>
                <a:ea typeface="+mn-ea"/>
                <a:cs typeface="Titillium WebLight" pitchFamily="2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88500" y="7066708"/>
            <a:ext cx="671513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  <p:pic>
        <p:nvPicPr>
          <p:cNvPr id="1030" name="Immagin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7145338"/>
            <a:ext cx="787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Segnaposto titolo 1"/>
          <p:cNvSpPr>
            <a:spLocks noGrp="1"/>
          </p:cNvSpPr>
          <p:nvPr>
            <p:ph type="title"/>
          </p:nvPr>
        </p:nvSpPr>
        <p:spPr bwMode="auto">
          <a:xfrm>
            <a:off x="720725" y="90488"/>
            <a:ext cx="961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877175" y="7091363"/>
            <a:ext cx="0" cy="417512"/>
          </a:xfrm>
          <a:prstGeom prst="line">
            <a:avLst/>
          </a:prstGeom>
          <a:ln w="12700" cmpd="sng">
            <a:solidFill>
              <a:srgbClr val="006C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</p:sldLayoutIdLst>
  <p:hf hdr="0" dt="0"/>
  <p:txStyles>
    <p:titleStyle>
      <a:lvl1pPr algn="l" defTabSz="520700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006C9A"/>
          </a:solidFill>
          <a:latin typeface="Titillium WebSemiBold"/>
          <a:ea typeface="MS PGothic" pitchFamily="34" charset="-128"/>
          <a:cs typeface="Titillium WebSemiBold"/>
        </a:defRPr>
      </a:lvl1pPr>
      <a:lvl2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2pPr>
      <a:lvl3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3pPr>
      <a:lvl4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4pPr>
      <a:lvl5pPr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</a:defRPr>
      </a:lvl5pPr>
      <a:lvl6pPr marL="4572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6pPr>
      <a:lvl7pPr marL="9144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7pPr>
      <a:lvl8pPr marL="13716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8pPr>
      <a:lvl9pPr marL="18288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9pPr>
    </p:titleStyle>
    <p:bodyStyle>
      <a:lvl1pPr marL="342900" indent="-34290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1pPr>
      <a:lvl2pPr marL="846138" indent="-325438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2pPr>
      <a:lvl3pPr marL="1303338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3pPr>
      <a:lvl4pPr marL="1824038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4pPr>
      <a:lvl5pPr marL="2346325" indent="-260350" algn="l" defTabSz="5207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attura-pa.infocamere.i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fattura-pa.infocamere.it/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fattura-pa.infocamere.it/fpmi/percheElettronic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fattura-pa.infocamere.it/fpmi/comeFunzio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yyi0778@collabora.infocamere.it:993/fetch%3EUID%3E/INBOX%3E643811?part=1.2&amp;type=image/png&amp;filename=logo_unioncam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6" y="3699173"/>
            <a:ext cx="2787691" cy="14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testo 11"/>
          <p:cNvSpPr txBox="1">
            <a:spLocks/>
          </p:cNvSpPr>
          <p:nvPr/>
        </p:nvSpPr>
        <p:spPr bwMode="auto">
          <a:xfrm>
            <a:off x="1037608" y="446088"/>
            <a:ext cx="8428037" cy="1577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20700" rtl="0" eaLnBrk="1" fontAlgn="base" hangingPunct="1">
              <a:lnSpc>
                <a:spcPts val="408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defRPr sz="3400" b="0" i="0" kern="1200">
                <a:solidFill>
                  <a:schemeClr val="bg1"/>
                </a:solidFill>
                <a:latin typeface="Titillium Web" pitchFamily="2" charset="0"/>
                <a:ea typeface="MS PGothic" pitchFamily="34" charset="-128"/>
                <a:cs typeface="Titillium Web" pitchFamily="2" charset="0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75"/>
              </a:lnSpc>
              <a:spcBef>
                <a:spcPct val="0"/>
              </a:spcBef>
            </a:pPr>
            <a:r>
              <a:rPr lang="it-IT" sz="3200" dirty="0" smtClean="0"/>
              <a:t>  </a:t>
            </a:r>
          </a:p>
          <a:p>
            <a:pPr>
              <a:lnSpc>
                <a:spcPts val="4075"/>
              </a:lnSpc>
              <a:spcBef>
                <a:spcPct val="0"/>
              </a:spcBef>
            </a:pPr>
            <a:endParaRPr lang="it-IT" sz="3200" dirty="0" smtClean="0"/>
          </a:p>
          <a:p>
            <a:pPr>
              <a:lnSpc>
                <a:spcPts val="4075"/>
              </a:lnSpc>
              <a:spcBef>
                <a:spcPct val="0"/>
              </a:spcBef>
            </a:pPr>
            <a:r>
              <a:rPr lang="it-IT" sz="3200" i="1" dirty="0">
                <a:latin typeface="+mj-lt"/>
              </a:rPr>
              <a:t>L</a:t>
            </a:r>
            <a:r>
              <a:rPr lang="it-IT" sz="3200" i="1" dirty="0" smtClean="0">
                <a:latin typeface="+mj-lt"/>
              </a:rPr>
              <a:t>e </a:t>
            </a:r>
            <a:r>
              <a:rPr lang="it-IT" sz="3200" i="1" dirty="0">
                <a:latin typeface="+mj-lt"/>
              </a:rPr>
              <a:t>Camere di </a:t>
            </a:r>
            <a:r>
              <a:rPr lang="it-IT" sz="3200" i="1" dirty="0" smtClean="0">
                <a:latin typeface="+mj-lt"/>
              </a:rPr>
              <a:t>Commercio a supporto delle </a:t>
            </a:r>
            <a:r>
              <a:rPr lang="it-IT" sz="3200" i="1" dirty="0">
                <a:latin typeface="+mj-lt"/>
              </a:rPr>
              <a:t>PMI</a:t>
            </a:r>
            <a:endParaRPr lang="it-IT" sz="3200" dirty="0">
              <a:latin typeface="+mj-lt"/>
              <a:ea typeface="Kozuka Gothic Pro M" pitchFamily="34" charset="-128"/>
              <a:cs typeface="Arial" pitchFamily="34" charset="0"/>
            </a:endParaRPr>
          </a:p>
        </p:txBody>
      </p:sp>
      <p:pic>
        <p:nvPicPr>
          <p:cNvPr id="9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40" y="511385"/>
            <a:ext cx="4410434" cy="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7"/>
          <p:cNvSpPr txBox="1">
            <a:spLocks/>
          </p:cNvSpPr>
          <p:nvPr/>
        </p:nvSpPr>
        <p:spPr>
          <a:xfrm>
            <a:off x="7448550" y="7102475"/>
            <a:ext cx="1569340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lvl="0" indent="0" algn="r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smtClean="0">
                <a:solidFill>
                  <a:schemeClr val="bg1"/>
                </a:solidFill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XXXX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, .9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 Marzo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o L" pitchFamily="34" charset="-128"/>
                <a:ea typeface="Kozuka Gothic Pro L" pitchFamily="34" charset="-128"/>
                <a:cs typeface="Titillium WebLight" pitchFamily="2" charset="0"/>
              </a:rPr>
              <a:t>2015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o L" pitchFamily="34" charset="-128"/>
              <a:ea typeface="Kozuka Gothic Pro L" pitchFamily="34" charset="-128"/>
              <a:cs typeface="Titillium WebLight" pitchFamily="2" charset="0"/>
            </a:endParaRPr>
          </a:p>
        </p:txBody>
      </p:sp>
      <p:sp>
        <p:nvSpPr>
          <p:cNvPr id="7" name="Segnaposto testo 1"/>
          <p:cNvSpPr>
            <a:spLocks noGrp="1"/>
          </p:cNvSpPr>
          <p:nvPr>
            <p:ph type="body" sz="quarter" idx="15"/>
          </p:nvPr>
        </p:nvSpPr>
        <p:spPr>
          <a:xfrm>
            <a:off x="7397846" y="6249333"/>
            <a:ext cx="3240088" cy="261610"/>
          </a:xfrm>
        </p:spPr>
        <p:txBody>
          <a:bodyPr/>
          <a:lstStyle/>
          <a:p>
            <a:r>
              <a:rPr lang="it-IT" dirty="0" smtClean="0"/>
              <a:t>Nome Cognome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7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1696" y="1095121"/>
            <a:ext cx="1983968" cy="634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31695" y="1729326"/>
            <a:ext cx="9286081" cy="4337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31695" y="1729326"/>
            <a:ext cx="1862259" cy="4337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pic>
        <p:nvPicPr>
          <p:cNvPr id="11" name="Picture 2" descr="G:\FINCONS group\----AI utili\Fatturazione-elettron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4" y="1917811"/>
            <a:ext cx="558262" cy="66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613513" y="2178040"/>
            <a:ext cx="1139925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Il servizio</a:t>
            </a:r>
            <a:endParaRPr lang="it-IT" sz="18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31870" y="3639457"/>
            <a:ext cx="810879" cy="35794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Costi</a:t>
            </a:r>
            <a:endParaRPr lang="it-IT" sz="18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1001009" y="3186152"/>
            <a:ext cx="89070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 bwMode="auto">
          <a:xfrm>
            <a:off x="2847834" y="2043544"/>
            <a:ext cx="6791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5pPr>
            <a:lvl6pPr marL="400827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801654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202482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603309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L</a:t>
            </a:r>
            <a:r>
              <a:rPr lang="it-IT" sz="16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a </a:t>
            </a:r>
            <a:r>
              <a:rPr lang="it-IT" sz="1600" b="1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compilazione, l’invio e la gestione </a:t>
            </a:r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di 24 </a:t>
            </a:r>
            <a:r>
              <a:rPr lang="it-IT" sz="1600" b="1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documenti contabili </a:t>
            </a:r>
            <a:r>
              <a:rPr lang="it-IT" sz="16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tra </a:t>
            </a:r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il 1 gennaio ed il 31 </a:t>
            </a:r>
            <a:r>
              <a:rPr lang="it-IT" sz="16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dicembre </a:t>
            </a:r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di ogni </a:t>
            </a:r>
            <a:r>
              <a:rPr lang="it-IT" sz="16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anno </a:t>
            </a:r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e relativa </a:t>
            </a:r>
            <a:r>
              <a:rPr lang="it-IT" sz="1600" b="1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conservazione a norma</a:t>
            </a:r>
            <a:endParaRPr lang="it-IT" sz="1600" b="1" dirty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>
              <a:buClrTx/>
              <a:buSzTx/>
              <a:buFontTx/>
            </a:pPr>
            <a:endParaRPr lang="it-IT" altLang="it-IT" sz="1600" dirty="0" smtClean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8" name="Picture 4" descr="G:\FINCONS group\----AI utili\esempi\set sacc\cas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27" y="3716387"/>
            <a:ext cx="432517" cy="3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G:\FINCONS group\----AI utili\esempi\set sacc\dena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12" y="3637237"/>
            <a:ext cx="368170" cy="4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ccia in giù 19"/>
          <p:cNvSpPr/>
          <p:nvPr/>
        </p:nvSpPr>
        <p:spPr>
          <a:xfrm rot="10800000">
            <a:off x="1341566" y="3474184"/>
            <a:ext cx="382788" cy="299911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2823407" y="3474184"/>
            <a:ext cx="67252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5pPr>
            <a:lvl6pPr marL="400827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801654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202482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603309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Il Servizio viene messo a disposizione delle PMI in via </a:t>
            </a:r>
            <a:r>
              <a:rPr lang="it-IT" sz="1600" b="1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non onerosa</a:t>
            </a:r>
            <a:r>
              <a: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, come previsto dall’art.4, comma 2, D.M. 3 aprile 2013 n. 55.</a:t>
            </a:r>
          </a:p>
        </p:txBody>
      </p:sp>
      <p:pic>
        <p:nvPicPr>
          <p:cNvPr id="22" name="Picture 4" descr="G:\FINCONS group\----AI utili\esempi\set sacc\servizi-generi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" y="2558340"/>
            <a:ext cx="94770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22"/>
          <p:cNvSpPr/>
          <p:nvPr/>
        </p:nvSpPr>
        <p:spPr>
          <a:xfrm>
            <a:off x="2693954" y="1095121"/>
            <a:ext cx="7423822" cy="634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2" y="1110202"/>
            <a:ext cx="847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olo 1"/>
          <p:cNvSpPr txBox="1">
            <a:spLocks/>
          </p:cNvSpPr>
          <p:nvPr/>
        </p:nvSpPr>
        <p:spPr bwMode="auto">
          <a:xfrm>
            <a:off x="2919928" y="1265875"/>
            <a:ext cx="67194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5pPr>
            <a:lvl6pPr marL="400827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801654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202482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603309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altLang="it-IT" sz="2000" dirty="0" smtClean="0">
                <a:latin typeface="Kozuka Gothic Pro M" pitchFamily="34" charset="-128"/>
                <a:ea typeface="Kozuka Gothic Pro M" pitchFamily="34" charset="-128"/>
              </a:rPr>
              <a:t>Il servizio delle Camere di Commercio a supporto delle PMI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966237" y="4482296"/>
            <a:ext cx="8941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1778037" y="5058360"/>
            <a:ext cx="810879" cy="35794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PMI *</a:t>
            </a:r>
            <a:endParaRPr lang="it-IT" sz="18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28" name="Segnaposto contenuto 2"/>
          <p:cNvSpPr>
            <a:spLocks noGrp="1"/>
          </p:cNvSpPr>
          <p:nvPr>
            <p:ph idx="1"/>
          </p:nvPr>
        </p:nvSpPr>
        <p:spPr>
          <a:xfrm>
            <a:off x="2780319" y="4554304"/>
            <a:ext cx="6911962" cy="1476683"/>
          </a:xfrm>
        </p:spPr>
        <p:txBody>
          <a:bodyPr numCol="1">
            <a:noAutofit/>
          </a:bodyPr>
          <a:lstStyle/>
          <a:p>
            <a:pPr marL="285750" indent="-285750">
              <a:spcBef>
                <a:spcPts val="0"/>
              </a:spcBef>
              <a:buBlip>
                <a:blip r:embed="rId7"/>
              </a:buBlip>
              <a:defRPr/>
            </a:pP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Numero di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dipendenti NON superiore a 250</a:t>
            </a:r>
          </a:p>
          <a:p>
            <a:pPr marL="0" indent="0">
              <a:spcBef>
                <a:spcPts val="0"/>
              </a:spcBef>
              <a:defRPr/>
            </a:pPr>
            <a:endParaRPr lang="it-IT" sz="1600" b="1" dirty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285750" indent="-285750">
              <a:buBlip>
                <a:blip r:embed="rId7"/>
              </a:buBlip>
            </a:pP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F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atturato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dell’ultimo bilancio chiuso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NON superiore a 50 milioni di euro </a:t>
            </a:r>
            <a:endParaRPr lang="it-IT" sz="1600" b="1" dirty="0" smtClean="0">
              <a:latin typeface="Kozuka Gothic Pro L" pitchFamily="34" charset="-128"/>
              <a:ea typeface="Kozuka Gothic Pro L" pitchFamily="34" charset="-128"/>
            </a:endParaRPr>
          </a:p>
          <a:p>
            <a:pPr marL="0" indent="0"/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 oppure</a:t>
            </a:r>
          </a:p>
          <a:p>
            <a:pPr>
              <a:buBlip>
                <a:blip r:embed="rId7"/>
              </a:buBlip>
            </a:pP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T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otale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di  bilancio (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attivo patrimoniale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)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NON superiore a 43 milioni di euro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endParaRPr lang="it-IT" sz="1600" dirty="0" smtClean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9" name="Picture 8" descr="G:\FINCONS group\----AI utili\esempi\set sacc\Azienda-neutr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2" y="4815512"/>
            <a:ext cx="436556" cy="8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:\FINCONS group\----AI utili\azien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8" y="5058360"/>
            <a:ext cx="306577" cy="5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olo 1"/>
          <p:cNvSpPr txBox="1">
            <a:spLocks/>
          </p:cNvSpPr>
          <p:nvPr/>
        </p:nvSpPr>
        <p:spPr bwMode="auto">
          <a:xfrm>
            <a:off x="1691458" y="6426512"/>
            <a:ext cx="78870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5pPr>
            <a:lvl6pPr marL="400827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801654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202482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603309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buClrTx/>
              <a:buSzTx/>
            </a:pPr>
            <a:r>
              <a:rPr lang="it-IT" sz="16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* </a:t>
            </a:r>
            <a:r>
              <a:rPr lang="it-IT" sz="1600" dirty="0" smtClean="0">
                <a:solidFill>
                  <a:schemeClr val="tx1"/>
                </a:solidFill>
              </a:rPr>
              <a:t>Raccomandazione </a:t>
            </a:r>
            <a:r>
              <a:rPr lang="it-IT" sz="1600" dirty="0">
                <a:solidFill>
                  <a:schemeClr val="tx1"/>
                </a:solidFill>
              </a:rPr>
              <a:t>2003/361/CE  </a:t>
            </a:r>
            <a:r>
              <a:rPr lang="it-IT" sz="1600" dirty="0" smtClean="0">
                <a:solidFill>
                  <a:schemeClr val="tx1"/>
                </a:solidFill>
              </a:rPr>
              <a:t>della Commissione Europea del </a:t>
            </a:r>
            <a:r>
              <a:rPr lang="it-IT" sz="1600" dirty="0">
                <a:solidFill>
                  <a:schemeClr val="tx1"/>
                </a:solidFill>
              </a:rPr>
              <a:t>6 maggio </a:t>
            </a:r>
            <a:r>
              <a:rPr lang="it-IT" sz="1600" dirty="0" smtClean="0">
                <a:solidFill>
                  <a:schemeClr val="tx1"/>
                </a:solidFill>
              </a:rPr>
              <a:t>2003</a:t>
            </a:r>
            <a:endParaRPr lang="it-IT" sz="16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 bwMode="auto">
          <a:xfrm>
            <a:off x="720724" y="66675"/>
            <a:ext cx="83163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dirty="0">
                <a:latin typeface="+mj-lt"/>
              </a:rPr>
              <a:t>Il sistema camerale come</a:t>
            </a:r>
            <a:r>
              <a:rPr lang="it-IT" dirty="0" smtClean="0">
                <a:latin typeface="+mj-lt"/>
              </a:rPr>
              <a:t> intermediario per le PMI</a:t>
            </a:r>
            <a:endParaRPr lang="it-IT" dirty="0">
              <a:latin typeface="+mj-lt"/>
            </a:endParaRPr>
          </a:p>
        </p:txBody>
      </p:sp>
      <p:sp>
        <p:nvSpPr>
          <p:cNvPr id="36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5013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603605" y="4633196"/>
            <a:ext cx="154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Area informativa</a:t>
            </a:r>
            <a:endParaRPr lang="it-IT" sz="1800" dirty="0">
              <a:solidFill>
                <a:srgbClr val="007F95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389678" y="2007809"/>
            <a:ext cx="1969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Area di accesso al servizio tramite CNS</a:t>
            </a:r>
            <a:endParaRPr lang="it-IT" sz="1800" dirty="0">
              <a:solidFill>
                <a:srgbClr val="007F95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" y="641268"/>
            <a:ext cx="7306995" cy="61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391397" y="1655056"/>
            <a:ext cx="2636321" cy="2243571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5391397" y="4005506"/>
            <a:ext cx="2636321" cy="2169663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dirty="0">
              <a:latin typeface="+mn-lt"/>
            </a:endParaRPr>
          </a:p>
        </p:txBody>
      </p:sp>
      <p:sp>
        <p:nvSpPr>
          <p:cNvPr id="13" name="Titolo 1"/>
          <p:cNvSpPr txBox="1">
            <a:spLocks noGrp="1"/>
          </p:cNvSpPr>
          <p:nvPr>
            <p:ph type="title"/>
          </p:nvPr>
        </p:nvSpPr>
        <p:spPr bwMode="auto">
          <a:xfrm>
            <a:off x="719999" y="67379"/>
            <a:ext cx="85546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dirty="0" smtClean="0">
                <a:latin typeface="+mj-lt"/>
              </a:rPr>
              <a:t>Ottobre 2014 - Il servizio a supporto delle PMI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2653660" y="4617429"/>
            <a:ext cx="7480936" cy="19104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45" name="Rettangolo 44"/>
          <p:cNvSpPr/>
          <p:nvPr/>
        </p:nvSpPr>
        <p:spPr>
          <a:xfrm rot="10800000">
            <a:off x="5407110" y="1729200"/>
            <a:ext cx="4664783" cy="24865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0800000">
            <a:off x="1059954" y="1889494"/>
            <a:ext cx="3583297" cy="11182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9628" y="772525"/>
            <a:ext cx="945496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it-IT" sz="2000" b="1" dirty="0">
                <a:latin typeface="Kozuka Gothic Pro M" pitchFamily="34" charset="-128"/>
                <a:ea typeface="Kozuka Gothic Pro M" pitchFamily="34" charset="-128"/>
              </a:rPr>
              <a:t>Caratteristiche della </a:t>
            </a:r>
            <a:r>
              <a:rPr lang="it-IT" sz="2000" b="1" dirty="0" smtClean="0">
                <a:latin typeface="Kozuka Gothic Pro M" pitchFamily="34" charset="-128"/>
                <a:ea typeface="Kozuka Gothic Pro M" pitchFamily="34" charset="-128"/>
              </a:rPr>
              <a:t>soluzione</a:t>
            </a:r>
            <a:endParaRPr lang="it-IT" sz="2000" dirty="0">
              <a:solidFill>
                <a:srgbClr val="007F95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679629" y="66675"/>
            <a:ext cx="77226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2800" dirty="0">
                <a:latin typeface="+mj-lt"/>
              </a:rPr>
              <a:t>Fattura PA – Il servizio operativo per le PMI</a:t>
            </a:r>
            <a:endParaRPr lang="it-IT" sz="2800" dirty="0">
              <a:solidFill>
                <a:srgbClr val="007F95"/>
              </a:solidFill>
              <a:latin typeface="+mj-lt"/>
              <a:ea typeface="Kozuka Gothic Pro M" pitchFamily="34" charset="-128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9812" y="1960371"/>
            <a:ext cx="3813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>
                <a:srgbClr val="007F95"/>
              </a:buClr>
            </a:pPr>
            <a:r>
              <a:rPr lang="it-IT" sz="1400" dirty="0"/>
              <a:t>Accesso consentito tramite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autenticazione forte</a:t>
            </a:r>
            <a:r>
              <a:rPr lang="it-IT" sz="1400" b="1" dirty="0"/>
              <a:t> </a:t>
            </a:r>
            <a:r>
              <a:rPr lang="it-IT" sz="1400" dirty="0"/>
              <a:t>mediante l’utilizzo di certificato digitale (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CNS</a:t>
            </a:r>
            <a:r>
              <a:rPr lang="it-IT" sz="1400" dirty="0"/>
              <a:t>)</a:t>
            </a:r>
          </a:p>
        </p:txBody>
      </p:sp>
      <p:pic>
        <p:nvPicPr>
          <p:cNvPr id="29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436"/>
            <a:ext cx="950912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407111" y="1791094"/>
            <a:ext cx="49039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>
                <a:srgbClr val="007F95"/>
              </a:buClr>
            </a:pPr>
            <a:r>
              <a:rPr lang="it-IT" sz="1400" dirty="0"/>
              <a:t>Funzionalità di gestione </a:t>
            </a:r>
            <a:r>
              <a:rPr lang="it-IT" sz="1400" dirty="0" smtClean="0"/>
              <a:t>che prevedono </a:t>
            </a:r>
          </a:p>
          <a:p>
            <a:pPr lvl="1" indent="0">
              <a:buClr>
                <a:srgbClr val="007F95"/>
              </a:buClr>
            </a:pPr>
            <a:endParaRPr lang="it-IT" sz="1400" dirty="0" smtClean="0"/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delega </a:t>
            </a:r>
            <a:r>
              <a:rPr lang="it-IT" sz="1400" dirty="0"/>
              <a:t>all’operatività</a:t>
            </a:r>
            <a:r>
              <a:rPr lang="it-IT" sz="1400" b="1" dirty="0"/>
              <a:t>,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monitoraggio</a:t>
            </a:r>
            <a:r>
              <a:rPr lang="it-IT" sz="1400" dirty="0"/>
              <a:t> e controllo del flusso della </a:t>
            </a:r>
            <a:r>
              <a:rPr lang="it-IT" sz="1400" dirty="0" smtClean="0"/>
              <a:t>fattura</a:t>
            </a:r>
          </a:p>
          <a:p>
            <a:pPr lvl="1" indent="0">
              <a:buClr>
                <a:srgbClr val="007F95"/>
              </a:buClr>
            </a:pPr>
            <a:endParaRPr lang="it-IT" sz="1400" dirty="0" smtClean="0"/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dirty="0" smtClean="0"/>
              <a:t>possibilità </a:t>
            </a:r>
            <a:r>
              <a:rPr lang="it-IT" sz="1400" dirty="0"/>
              <a:t>di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download </a:t>
            </a:r>
            <a:r>
              <a:rPr lang="it-IT" sz="1400" dirty="0"/>
              <a:t>della fattura e delle relative notifiche del </a:t>
            </a:r>
            <a:r>
              <a:rPr lang="it-IT" sz="1400" dirty="0" smtClean="0"/>
              <a:t>SDI</a:t>
            </a:r>
          </a:p>
          <a:p>
            <a:pPr lvl="1" indent="0">
              <a:buClr>
                <a:srgbClr val="007F95"/>
              </a:buClr>
            </a:pPr>
            <a:r>
              <a:rPr lang="it-IT" sz="1400" dirty="0" smtClean="0"/>
              <a:t> </a:t>
            </a:r>
            <a:endParaRPr lang="it-IT" sz="1400" dirty="0"/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ricerca</a:t>
            </a:r>
            <a:r>
              <a:rPr lang="it-IT" sz="1400" dirty="0" smtClean="0"/>
              <a:t> </a:t>
            </a:r>
            <a:r>
              <a:rPr lang="it-IT" sz="1400" dirty="0"/>
              <a:t>delle fatture PA inviate </a:t>
            </a:r>
            <a:r>
              <a:rPr lang="it-IT" sz="1400" dirty="0" smtClean="0"/>
              <a:t>secondo opportuni </a:t>
            </a:r>
            <a:r>
              <a:rPr lang="it-IT" sz="1400" dirty="0"/>
              <a:t>criteri (data, stato, etc.)</a:t>
            </a:r>
            <a:endParaRPr lang="it-IT" sz="1400" b="1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36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55" y="1286875"/>
            <a:ext cx="950912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380162" y="4650408"/>
            <a:ext cx="775443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Clr>
                <a:srgbClr val="007F95"/>
              </a:buClr>
            </a:pPr>
            <a:r>
              <a:rPr lang="it-IT" sz="1400" dirty="0"/>
              <a:t>Soluzione </a:t>
            </a:r>
            <a:r>
              <a:rPr lang="it-IT" sz="1400" dirty="0" smtClean="0"/>
              <a:t>integrata con</a:t>
            </a:r>
          </a:p>
          <a:p>
            <a:pPr lvl="1" indent="0">
              <a:buClr>
                <a:srgbClr val="007F95"/>
              </a:buClr>
            </a:pPr>
            <a:r>
              <a:rPr lang="it-IT" sz="1400" dirty="0" smtClean="0"/>
              <a:t> </a:t>
            </a:r>
            <a:endParaRPr lang="it-IT" sz="1400" dirty="0"/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Sistema di Conservazione </a:t>
            </a:r>
            <a:r>
              <a:rPr lang="it-IT" sz="1400" dirty="0"/>
              <a:t>a norma </a:t>
            </a:r>
            <a:r>
              <a:rPr lang="it-IT" sz="1400" dirty="0" smtClean="0"/>
              <a:t>per </a:t>
            </a:r>
            <a:r>
              <a:rPr lang="it-IT" sz="1400" dirty="0"/>
              <a:t>agevolare l’adempimento </a:t>
            </a:r>
            <a:r>
              <a:rPr lang="it-IT" sz="1400" dirty="0" smtClean="0"/>
              <a:t>normativo</a:t>
            </a: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</a:pPr>
            <a:endParaRPr lang="it-IT" sz="1400" dirty="0"/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Registro delle Imprese </a:t>
            </a:r>
            <a:r>
              <a:rPr lang="it-IT" sz="1400" dirty="0"/>
              <a:t>per la precompilazione dei dati della PMI </a:t>
            </a:r>
            <a:r>
              <a:rPr lang="it-IT" sz="1400" i="1" dirty="0"/>
              <a:t>Cedente/Prestatore</a:t>
            </a: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</a:pPr>
            <a:endParaRPr lang="it-IT" sz="1400" b="1" i="1" dirty="0" smtClean="0"/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</a:pPr>
            <a:r>
              <a:rPr lang="it-IT" sz="1400" b="1" dirty="0" err="1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iPA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</a:rPr>
              <a:t> </a:t>
            </a:r>
            <a:r>
              <a:rPr lang="it-IT" sz="1400" dirty="0" smtClean="0"/>
              <a:t> </a:t>
            </a:r>
            <a:r>
              <a:rPr lang="it-IT" sz="1400" dirty="0"/>
              <a:t>per la ricerca e precompilazione dei dati della </a:t>
            </a:r>
            <a:r>
              <a:rPr lang="it-IT" sz="1400" i="1"/>
              <a:t>PA </a:t>
            </a:r>
            <a:r>
              <a:rPr lang="it-IT" sz="1400" i="1" smtClean="0"/>
              <a:t>Cessionaria/Committente</a:t>
            </a:r>
            <a:endParaRPr lang="it-IT" sz="1800" b="1" dirty="0"/>
          </a:p>
        </p:txBody>
      </p:sp>
      <p:pic>
        <p:nvPicPr>
          <p:cNvPr id="42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36" y="4117967"/>
            <a:ext cx="950912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FINCONS group\----AI utili\esempi\set sacc\----SET VERDEMARE\Italia-verdemar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21" y="15855"/>
            <a:ext cx="631219" cy="7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E:\FINCONS group\----AI utili\esempi\set sacc\omini\team-esperto-usabili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26" y="2220730"/>
            <a:ext cx="679702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yyi3877\Desktop\IC_logo_fatturazi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56" y="772525"/>
            <a:ext cx="2876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https://cdn2.iconfinder.com/data/icons/windows-8-metro-style/128/download.png"/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07" y="5048662"/>
            <a:ext cx="385103" cy="4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95" y="5461187"/>
            <a:ext cx="3143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91" y="5885363"/>
            <a:ext cx="429419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20" y="2812876"/>
            <a:ext cx="427293" cy="45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20" y="3469595"/>
            <a:ext cx="497411" cy="4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Logo car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dirty="0">
              <a:latin typeface="+mn-lt"/>
            </a:endParaRPr>
          </a:p>
        </p:txBody>
      </p:sp>
      <p:sp>
        <p:nvSpPr>
          <p:cNvPr id="5" name="AutoShape 6" descr="https://www.card.infocamere.it/infocard/FileManager/download?file=/card.png"/>
          <p:cNvSpPr>
            <a:spLocks noChangeAspect="1" noChangeArrowheads="1"/>
          </p:cNvSpPr>
          <p:nvPr/>
        </p:nvSpPr>
        <p:spPr bwMode="auto">
          <a:xfrm>
            <a:off x="155575" y="-669925"/>
            <a:ext cx="20383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9" descr="https://www.card.infocamere.it/infocard/FileManager/download?file=/card.png"/>
          <p:cNvSpPr>
            <a:spLocks noChangeAspect="1" noChangeArrowheads="1"/>
          </p:cNvSpPr>
          <p:nvPr/>
        </p:nvSpPr>
        <p:spPr bwMode="auto">
          <a:xfrm>
            <a:off x="307975" y="-517525"/>
            <a:ext cx="20383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70" y="2643641"/>
            <a:ext cx="1487776" cy="8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latin typeface="+mj-lt"/>
              </a:rPr>
              <a:t>1. Accesso tramite CNS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58" y="581889"/>
            <a:ext cx="7350167" cy="61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4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latin typeface="+mj-lt"/>
              </a:rPr>
              <a:t>2. Riconoscimento tramite Registro delle imprese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688769"/>
            <a:ext cx="7238620" cy="606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9040792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+mj-lt"/>
              </a:rPr>
              <a:t>3</a:t>
            </a:r>
            <a:r>
              <a:rPr lang="it-IT" sz="2800" dirty="0" smtClean="0">
                <a:latin typeface="+mj-lt"/>
              </a:rPr>
              <a:t>. Compilazione nuova fattura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67" y="676894"/>
            <a:ext cx="5970494" cy="60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dirty="0">
              <a:latin typeface="+mn-lt"/>
            </a:endParaRPr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7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+mj-lt"/>
              </a:rPr>
              <a:t>4</a:t>
            </a:r>
            <a:r>
              <a:rPr lang="it-IT" sz="2800" dirty="0" smtClean="0">
                <a:latin typeface="+mj-lt"/>
              </a:rPr>
              <a:t>. Firma digitale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1" y="593766"/>
            <a:ext cx="6032665" cy="615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+mj-lt"/>
              </a:rPr>
              <a:t>5</a:t>
            </a:r>
            <a:r>
              <a:rPr lang="it-IT" sz="2800" dirty="0" smtClean="0">
                <a:latin typeface="+mj-lt"/>
              </a:rPr>
              <a:t>. Invio al Sistema di Interscambio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5" y="688769"/>
            <a:ext cx="6020790" cy="605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dirty="0">
              <a:latin typeface="+mn-lt"/>
            </a:endParaRPr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+mj-lt"/>
              </a:rPr>
              <a:t>6</a:t>
            </a:r>
            <a:r>
              <a:rPr lang="it-IT" sz="2800" dirty="0" smtClean="0">
                <a:latin typeface="+mj-lt"/>
              </a:rPr>
              <a:t>. Monitoraggio dello stato fattura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6" y="760020"/>
            <a:ext cx="6198919" cy="598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3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+mj-lt"/>
              </a:rPr>
              <a:t>7</a:t>
            </a:r>
            <a:r>
              <a:rPr lang="it-IT" sz="2800" dirty="0" smtClean="0">
                <a:latin typeface="+mj-lt"/>
              </a:rPr>
              <a:t>. Sintesi della fattura 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4" y="712520"/>
            <a:ext cx="6626431" cy="605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5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802678"/>
            <a:ext cx="10688638" cy="1938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pic>
        <p:nvPicPr>
          <p:cNvPr id="7" name="Picture 2" descr="G:\FINCONS group\----AI utili\esempi\set sacc\striscia-celeste_sfum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" y="3897682"/>
            <a:ext cx="10688987" cy="20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-346" y="1268760"/>
            <a:ext cx="725697" cy="596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542378" y="1268760"/>
            <a:ext cx="8146260" cy="596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616571" y="157951"/>
            <a:ext cx="6063859" cy="430887"/>
          </a:xfrm>
        </p:spPr>
        <p:txBody>
          <a:bodyPr/>
          <a:lstStyle/>
          <a:p>
            <a:r>
              <a:rPr lang="it-IT" altLang="it-IT" dirty="0" smtClean="0">
                <a:latin typeface="+mj-lt"/>
                <a:ea typeface="Kozuka Gothic Pro M" pitchFamily="34" charset="-128"/>
              </a:rPr>
              <a:t>Perché la fattura elettronica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180356" y="2308727"/>
            <a:ext cx="8443189" cy="1048265"/>
          </a:xfrm>
        </p:spPr>
        <p:txBody>
          <a:bodyPr numCol="1">
            <a:noAutofit/>
          </a:bodyPr>
          <a:lstStyle/>
          <a:p>
            <a:pPr algn="just"/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     Per </a:t>
            </a:r>
            <a:r>
              <a:rPr lang="it-IT" altLang="it-IT" b="1" dirty="0">
                <a:latin typeface="Kozuka Gothic Pro L" pitchFamily="34" charset="-128"/>
                <a:ea typeface="Kozuka Gothic Pro L" pitchFamily="34" charset="-128"/>
              </a:rPr>
              <a:t>fatturazione elettronica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 si intende la possibilità di emettere </a:t>
            </a:r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e conservare 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le fatture nel solo formato </a:t>
            </a:r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digitale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(</a:t>
            </a:r>
            <a:r>
              <a:rPr lang="it-IT" altLang="it-IT" b="1" dirty="0" smtClean="0">
                <a:latin typeface="Kozuka Gothic Pro L" pitchFamily="34" charset="-128"/>
                <a:ea typeface="Kozuka Gothic Pro L" pitchFamily="34" charset="-128"/>
              </a:rPr>
              <a:t>Direttiva </a:t>
            </a:r>
            <a:r>
              <a:rPr lang="it-IT" altLang="it-IT" b="1" dirty="0">
                <a:latin typeface="Kozuka Gothic Pro L" pitchFamily="34" charset="-128"/>
                <a:ea typeface="Kozuka Gothic Pro L" pitchFamily="34" charset="-128"/>
              </a:rPr>
              <a:t>UE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 n. 115 del 20 dicembre </a:t>
            </a:r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2001 e 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recepita in Italia dal </a:t>
            </a:r>
            <a:r>
              <a:rPr lang="it-IT" altLang="it-IT" b="1" dirty="0">
                <a:latin typeface="Kozuka Gothic Pro L" pitchFamily="34" charset="-128"/>
                <a:ea typeface="Kozuka Gothic Pro L" pitchFamily="34" charset="-128"/>
              </a:rPr>
              <a:t>Decreto Legislativo </a:t>
            </a:r>
            <a:r>
              <a:rPr lang="it-IT" altLang="it-IT" dirty="0">
                <a:latin typeface="Kozuka Gothic Pro L" pitchFamily="34" charset="-128"/>
                <a:ea typeface="Kozuka Gothic Pro L" pitchFamily="34" charset="-128"/>
              </a:rPr>
              <a:t>del 20 febbraio 2004 n. 52 e dal Decreto del Ministero dell'Economia e delle Finanze del 23 gennaio</a:t>
            </a:r>
            <a:r>
              <a:rPr lang="it-IT" altLang="it-IT" dirty="0" smtClean="0">
                <a:latin typeface="Kozuka Gothic Pro L" pitchFamily="34" charset="-128"/>
                <a:ea typeface="Kozuka Gothic Pro L" pitchFamily="34" charset="-128"/>
              </a:rPr>
              <a:t>)</a:t>
            </a:r>
            <a:endParaRPr lang="it-IT" dirty="0">
              <a:latin typeface="Kozuka Gothic Pro L" pitchFamily="34" charset="-128"/>
              <a:ea typeface="Kozuka Gothic Pro L" pitchFamily="34" charset="-128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4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33092" y="-130999"/>
            <a:ext cx="260753" cy="2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585811" y="1412776"/>
            <a:ext cx="5452478" cy="38872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Rispondere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all’obbligo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normativo comunitario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725352" y="1268760"/>
            <a:ext cx="1817026" cy="793130"/>
            <a:chOff x="4323522" y="1586769"/>
            <a:chExt cx="2123965" cy="874646"/>
          </a:xfrm>
        </p:grpSpPr>
        <p:sp>
          <p:nvSpPr>
            <p:cNvPr id="17" name="Parallelogramma 16"/>
            <p:cNvSpPr/>
            <p:nvPr/>
          </p:nvSpPr>
          <p:spPr>
            <a:xfrm rot="5400000" flipV="1">
              <a:off x="5478303" y="1492230"/>
              <a:ext cx="874644" cy="1063725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Parallelogramma 17"/>
            <p:cNvSpPr/>
            <p:nvPr/>
          </p:nvSpPr>
          <p:spPr>
            <a:xfrm rot="5400000">
              <a:off x="4418065" y="1492226"/>
              <a:ext cx="874644" cy="1063730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725352" y="724634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Contesto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1728980" y="4434170"/>
            <a:ext cx="7292928" cy="1514466"/>
            <a:chOff x="1728980" y="4434170"/>
            <a:chExt cx="7292928" cy="1514466"/>
          </a:xfrm>
        </p:grpSpPr>
        <p:pic>
          <p:nvPicPr>
            <p:cNvPr id="19" name="Picture 4" descr="G:\FINCONS group\----AI utili\esempi\set sacc\freccia-grig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980" y="4437112"/>
              <a:ext cx="7292928" cy="151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788" y="4434170"/>
              <a:ext cx="1443915" cy="136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690" y="4798297"/>
              <a:ext cx="566109" cy="55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495" y="4519301"/>
              <a:ext cx="1354561" cy="1285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uppo 27"/>
            <p:cNvGrpSpPr/>
            <p:nvPr/>
          </p:nvGrpSpPr>
          <p:grpSpPr>
            <a:xfrm>
              <a:off x="6749064" y="4756650"/>
              <a:ext cx="779648" cy="599885"/>
              <a:chOff x="-2043702" y="10518171"/>
              <a:chExt cx="1873267" cy="1370253"/>
            </a:xfrm>
          </p:grpSpPr>
          <p:pic>
            <p:nvPicPr>
              <p:cNvPr id="29" name="Picture 4" descr="G:\FINCONS group\----AI utili\esempi\set sacc\PC\postazione-PC-grigia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0837" y="10977431"/>
                <a:ext cx="1199574" cy="910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G:\FINCONS group\----AI utili\esempi\set sacc\documenti e file\cartella-grigio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40785" y="10552686"/>
                <a:ext cx="770350" cy="770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1" name="Gruppo 30"/>
              <p:cNvGrpSpPr/>
              <p:nvPr/>
            </p:nvGrpSpPr>
            <p:grpSpPr>
              <a:xfrm>
                <a:off x="-2043702" y="10518171"/>
                <a:ext cx="1189097" cy="989675"/>
                <a:chOff x="-1602135" y="12672044"/>
                <a:chExt cx="1718981" cy="1430692"/>
              </a:xfrm>
            </p:grpSpPr>
            <p:pic>
              <p:nvPicPr>
                <p:cNvPr id="32" name="Picture 6" descr="G:\FINCONS group\----AI utili\esempi\set sacc\documenti e file\documento-grigioscur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25597">
                  <a:off x="-1283328" y="12672044"/>
                  <a:ext cx="1400174" cy="1400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G:\FINCONS group\----AI utili\esempi\set sacc\documenti e file\documento-grigioscur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25597">
                  <a:off x="-1602135" y="12702560"/>
                  <a:ext cx="1400175" cy="1400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" name="Gruppo 3"/>
            <p:cNvGrpSpPr/>
            <p:nvPr/>
          </p:nvGrpSpPr>
          <p:grpSpPr>
            <a:xfrm>
              <a:off x="4292566" y="4460020"/>
              <a:ext cx="1702931" cy="1128904"/>
              <a:chOff x="4292566" y="4460020"/>
              <a:chExt cx="1702931" cy="1128904"/>
            </a:xfrm>
          </p:grpSpPr>
          <p:pic>
            <p:nvPicPr>
              <p:cNvPr id="2051" name="Picture 3" descr="E:\FINCONS group\----AI utili\esempi\set sacc\documenti e file\documento-grigioscuro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2566" y="4602897"/>
                <a:ext cx="986027" cy="986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o 1"/>
              <p:cNvGrpSpPr/>
              <p:nvPr/>
            </p:nvGrpSpPr>
            <p:grpSpPr>
              <a:xfrm>
                <a:off x="5278593" y="4653284"/>
                <a:ext cx="716904" cy="750016"/>
                <a:chOff x="3220895" y="3997994"/>
                <a:chExt cx="716904" cy="750016"/>
              </a:xfrm>
            </p:grpSpPr>
            <p:pic>
              <p:nvPicPr>
                <p:cNvPr id="38" name="Picture 4" descr="E:\FINCONS group\----AI utili\esempi\set sacc\documenti e file\cartella-contenitore-generale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463774">
                  <a:off x="3428529" y="4303423"/>
                  <a:ext cx="315096" cy="501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3" name="Picture 5" descr="E:\FINCONS group\----AI utili\esempi\set sacc\cd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9624" y="3997994"/>
                  <a:ext cx="638175" cy="638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2" name="Picture 4" descr="E:\FINCONS group\----AI utili\esempi\set sacc\documenti e file\cartella-contenitore-generale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0895" y="4246356"/>
                  <a:ext cx="421846" cy="5016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Arco 2"/>
              <p:cNvSpPr/>
              <p:nvPr/>
            </p:nvSpPr>
            <p:spPr>
              <a:xfrm>
                <a:off x="4732704" y="4460020"/>
                <a:ext cx="742502" cy="782369"/>
              </a:xfrm>
              <a:prstGeom prst="arc">
                <a:avLst>
                  <a:gd name="adj1" fmla="val 12430397"/>
                  <a:gd name="adj2" fmla="val 20121323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1" name="Ovale 40"/>
          <p:cNvSpPr/>
          <p:nvPr/>
        </p:nvSpPr>
        <p:spPr>
          <a:xfrm>
            <a:off x="9267503" y="1209613"/>
            <a:ext cx="715233" cy="7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Picture 3" descr="G:\FINCONS group\----AI utili\esempi\set sacc\giustizia.pn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27" y="1356022"/>
            <a:ext cx="479837" cy="4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9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0688638" cy="701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2" descr="G:\FINCONS group\----AI utili\tratti-45_cele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196"/>
            <a:ext cx="1069068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150742" y="3566434"/>
            <a:ext cx="63871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20700" fontAlgn="base">
              <a:spcAft>
                <a:spcPct val="0"/>
              </a:spcAft>
              <a:defRPr/>
            </a:pPr>
            <a:r>
              <a:rPr lang="it-IT" b="1" kern="0" dirty="0" smtClean="0">
                <a:latin typeface="+mj-lt"/>
                <a:ea typeface="Kozuka Gothic Pro M" pitchFamily="34" charset="-128"/>
              </a:rPr>
              <a:t>IL SISTEMA CAMERALE NELL’INNOVAZIONE DIGITALE</a:t>
            </a:r>
            <a:endParaRPr lang="it-IT" b="1" kern="0" dirty="0">
              <a:latin typeface="+mj-lt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9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dirty="0">
              <a:latin typeface="+mn-lt"/>
            </a:endParaRPr>
          </a:p>
        </p:txBody>
      </p:sp>
      <p:pic>
        <p:nvPicPr>
          <p:cNvPr id="9" name="Immagine 8" descr="E:\FINCONS group\INFOCAMERE\schede_presidente ICx CCIAA_A.Tonini-MTeresa Capacchione\grafiche saccarola\italia-e-dati-da-brochure-C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8" y="922674"/>
            <a:ext cx="5954116" cy="518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E:\FINCONS group\INFOCAMERE\schede_presidente ICx CCIAA_A.Tonini-MTeresa Capacchione\grafiche exp PSD\tabella-arancio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8" y="1100806"/>
            <a:ext cx="4211955" cy="477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720725" y="66675"/>
            <a:ext cx="78770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lang="it-IT" sz="2600" kern="1200" dirty="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2800" dirty="0" smtClean="0">
                <a:latin typeface="+mj-lt"/>
              </a:rPr>
              <a:t>La struttura tecnologica del sistema camerale </a:t>
            </a:r>
            <a:endParaRPr lang="it-IT" sz="2800" dirty="0">
              <a:latin typeface="+mj-lt"/>
            </a:endParaRPr>
          </a:p>
        </p:txBody>
      </p:sp>
      <p:sp>
        <p:nvSpPr>
          <p:cNvPr id="12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dirty="0">
              <a:latin typeface="+mn-lt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28168" y="843298"/>
            <a:ext cx="3469402" cy="373434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80000" tIns="180000" rIns="0" bIns="0"/>
          <a:lstStyle>
            <a:defPPr>
              <a:defRPr lang="it-IT"/>
            </a:defPPr>
            <a:lvl1pPr marL="342900" indent="-342900">
              <a:spcBef>
                <a:spcPct val="20000"/>
              </a:spcBef>
              <a:buFont typeface="Wingdings" pitchFamily="2" charset="2"/>
              <a:buChar char="§"/>
              <a:defRPr sz="1800">
                <a:cs typeface="Titillium WebThin"/>
              </a:defRPr>
            </a:lvl1pPr>
          </a:lstStyle>
          <a:p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12" y="839414"/>
            <a:ext cx="5338947" cy="3738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781711" y="5207385"/>
            <a:ext cx="3029850" cy="1468900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it-IT"/>
            </a:defPPr>
            <a:lvl1pPr algn="ctr" defTabSz="914353">
              <a:defRPr sz="2400" b="1">
                <a:solidFill>
                  <a:srgbClr val="3366CC"/>
                </a:solidFill>
                <a:latin typeface="Titillium Web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it-IT" sz="2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28102" y="5210969"/>
            <a:ext cx="3029850" cy="1468901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>
            <a:defPPr>
              <a:defRPr lang="it-IT"/>
            </a:defPPr>
            <a:lvl1pPr algn="ctr" defTabSz="914353">
              <a:lnSpc>
                <a:spcPct val="150000"/>
              </a:lnSpc>
              <a:defRPr sz="2400" b="1">
                <a:solidFill>
                  <a:srgbClr val="3366CC"/>
                </a:solidFill>
                <a:latin typeface="Titillium Web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it-IT" sz="2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4167"/>
          <a:stretch>
            <a:fillRect/>
          </a:stretch>
        </p:blipFill>
        <p:spPr bwMode="auto">
          <a:xfrm>
            <a:off x="6501221" y="3044601"/>
            <a:ext cx="3466698" cy="1898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94771" y="843298"/>
            <a:ext cx="3366874" cy="3818657"/>
          </a:xfrm>
          <a:prstGeom prst="rect">
            <a:avLst/>
          </a:prstGeom>
          <a:noFill/>
        </p:spPr>
        <p:txBody>
          <a:bodyPr wrap="square" lIns="73324" tIns="36663" rIns="73324" bIns="36663" rtlCol="0">
            <a:spAutoFit/>
          </a:bodyPr>
          <a:lstStyle/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 smtClean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</a:rPr>
              <a:t>Anagrafe economica nazionale</a:t>
            </a: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 smtClean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</a:rPr>
              <a:t>Strumento di pubblicità legale </a:t>
            </a: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</a:rPr>
              <a:t>Completamente telematico</a:t>
            </a:r>
          </a:p>
          <a:p>
            <a:pPr>
              <a:spcBef>
                <a:spcPts val="684"/>
              </a:spcBef>
              <a:spcAft>
                <a:spcPts val="684"/>
              </a:spcAft>
              <a:defRPr/>
            </a:pPr>
            <a:endParaRPr lang="it-IT" sz="1800" dirty="0" smtClean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  <a:p>
            <a:pPr>
              <a:spcBef>
                <a:spcPts val="684"/>
              </a:spcBef>
              <a:spcAft>
                <a:spcPts val="684"/>
              </a:spcAft>
              <a:defRPr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  <a:p>
            <a:pPr marL="285750" indent="-285750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•"/>
              <a:defRPr/>
            </a:pPr>
            <a:endParaRPr lang="it-IT" sz="1800" dirty="0" smtClean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6523" y="5210969"/>
            <a:ext cx="3029850" cy="1468900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 defTabSz="1042820">
              <a:lnSpc>
                <a:spcPct val="150000"/>
              </a:lnSpc>
              <a:defRPr/>
            </a:pPr>
            <a:endParaRPr lang="it-IT" sz="23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6" name="Picture 4" descr="E:\FINCONS group\----AI utili\esempi\set sacc\PC\firma-digitale_grig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48" y="5336997"/>
            <a:ext cx="5804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E:\FINCONS group\----AI utili\esempi\set sacc\mail\PEC-posta-elett.certific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13" y="5478286"/>
            <a:ext cx="735445" cy="4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FINCONS group\----AI utili\esempi\set sacc\M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11" y="5492629"/>
            <a:ext cx="380206" cy="4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1104901" y="6086475"/>
            <a:ext cx="1733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Firma digitale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13760" y="6086475"/>
            <a:ext cx="1733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PEC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771310" y="6086475"/>
            <a:ext cx="17335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Storage</a:t>
            </a:r>
            <a:endParaRPr lang="it-IT" dirty="0"/>
          </a:p>
        </p:txBody>
      </p:sp>
      <p:pic>
        <p:nvPicPr>
          <p:cNvPr id="22" name="Picture 4" descr="E:\FINCONS group\----AI utili\esempi\set sacc\PC\postazione-PC-grig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52" y="4037868"/>
            <a:ext cx="581932" cy="4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E:\FINCONS group\----AI utili\esempi\set sacc\inpu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94" y="3906087"/>
            <a:ext cx="527382" cy="3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E:\FINCONS group\----AI utili\esempi\set sacc\outpu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53" y="3857445"/>
            <a:ext cx="491728" cy="3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690562" y="3825174"/>
            <a:ext cx="69121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2,2 </a:t>
            </a:r>
            <a:r>
              <a:rPr lang="en-US" sz="1600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M</a:t>
            </a:r>
            <a:endParaRPr lang="it-IT" sz="1600" dirty="0"/>
          </a:p>
        </p:txBody>
      </p:sp>
      <p:sp>
        <p:nvSpPr>
          <p:cNvPr id="26" name="Rettangolo 25"/>
          <p:cNvSpPr/>
          <p:nvPr/>
        </p:nvSpPr>
        <p:spPr>
          <a:xfrm>
            <a:off x="2584457" y="3825174"/>
            <a:ext cx="69121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3,5 M</a:t>
            </a:r>
            <a:endParaRPr lang="it-IT" sz="1600" dirty="0"/>
          </a:p>
        </p:txBody>
      </p:sp>
      <p:sp>
        <p:nvSpPr>
          <p:cNvPr id="27" name="Rettangolo 26"/>
          <p:cNvSpPr/>
          <p:nvPr/>
        </p:nvSpPr>
        <p:spPr>
          <a:xfrm>
            <a:off x="690562" y="416223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input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2535781" y="4162235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output</a:t>
            </a:r>
            <a:endParaRPr lang="it-IT" sz="1600" dirty="0"/>
          </a:p>
        </p:txBody>
      </p:sp>
      <p:sp>
        <p:nvSpPr>
          <p:cNvPr id="29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 bwMode="auto">
          <a:xfrm>
            <a:off x="720725" y="66675"/>
            <a:ext cx="78770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lang="it-IT" sz="2600" kern="1200" dirty="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2800" dirty="0" smtClean="0">
                <a:latin typeface="+mj-lt"/>
              </a:rPr>
              <a:t>www.registroimprese.it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4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15" y="1163807"/>
            <a:ext cx="4395786" cy="549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8519244" y="2477745"/>
            <a:ext cx="2169394" cy="9017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9"/>
          <p:cNvSpPr/>
          <p:nvPr/>
        </p:nvSpPr>
        <p:spPr>
          <a:xfrm>
            <a:off x="1228414" y="3146107"/>
            <a:ext cx="1774825" cy="173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6"/>
          <p:cNvSpPr/>
          <p:nvPr/>
        </p:nvSpPr>
        <p:spPr>
          <a:xfrm>
            <a:off x="3867539" y="3047482"/>
            <a:ext cx="673100" cy="652463"/>
          </a:xfrm>
          <a:prstGeom prst="rect">
            <a:avLst/>
          </a:prstGeom>
          <a:noFill/>
          <a:ln w="57150">
            <a:solidFill>
              <a:srgbClr val="6D6E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611393" y="2536513"/>
            <a:ext cx="1954213" cy="8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latin typeface="+mj-lt"/>
                <a:cs typeface="Titillium WebSemiBold"/>
              </a:rPr>
              <a:t>L</a:t>
            </a:r>
            <a:r>
              <a:rPr lang="it-IT" altLang="it-IT" sz="1600" b="1" dirty="0" smtClean="0">
                <a:latin typeface="+mj-lt"/>
                <a:cs typeface="Titillium WebSemiBold"/>
              </a:rPr>
              <a:t>eggibilità </a:t>
            </a:r>
            <a:r>
              <a:rPr lang="it-IT" altLang="it-IT" sz="1600" b="1" dirty="0">
                <a:latin typeface="+mj-lt"/>
                <a:cs typeface="Titillium WebSemiBold"/>
              </a:rPr>
              <a:t>ed immediatezza grafica.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8519244" y="4398582"/>
            <a:ext cx="2169394" cy="1055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618382" y="4519802"/>
            <a:ext cx="1747274" cy="8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latin typeface="+mj-lt"/>
                <a:cs typeface="Titillium WebSemiBold"/>
              </a:rPr>
              <a:t>Organizzazione delle </a:t>
            </a:r>
            <a:r>
              <a:rPr lang="it-IT" altLang="it-IT" sz="1600" b="1" dirty="0" smtClean="0">
                <a:latin typeface="+mj-lt"/>
                <a:cs typeface="Titillium WebSemiBold"/>
              </a:rPr>
              <a:t>informazioni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64914" y="2465070"/>
            <a:ext cx="210026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pPr eaLnBrk="1" hangingPunct="1"/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164914" y="2293557"/>
            <a:ext cx="21002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Il «QR-CODE» garantisce</a:t>
            </a:r>
          </a:p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 dirty="0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18" name="Titolo 5"/>
          <p:cNvSpPr txBox="1">
            <a:spLocks/>
          </p:cNvSpPr>
          <p:nvPr/>
        </p:nvSpPr>
        <p:spPr bwMode="auto">
          <a:xfrm>
            <a:off x="719999" y="605328"/>
            <a:ext cx="6302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lang="it-IT" sz="2600" kern="1200" dirty="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sz="1800" i="1" dirty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rPr>
              <a:t>Le novità :  QR-CODE e Copertina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4" y="1946652"/>
            <a:ext cx="302222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riangolo isoscele 19"/>
          <p:cNvSpPr/>
          <p:nvPr/>
        </p:nvSpPr>
        <p:spPr>
          <a:xfrm rot="5400000">
            <a:off x="3507171" y="3158010"/>
            <a:ext cx="346086" cy="374650"/>
          </a:xfrm>
          <a:prstGeom prst="triangl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720000" y="55425"/>
            <a:ext cx="8540958" cy="400110"/>
          </a:xfrm>
        </p:spPr>
        <p:txBody>
          <a:bodyPr/>
          <a:lstStyle/>
          <a:p>
            <a:r>
              <a:rPr lang="it-IT" dirty="0">
                <a:latin typeface="+mj-lt"/>
              </a:rPr>
              <a:t>Registro Imprese – L</a:t>
            </a:r>
            <a:r>
              <a:rPr lang="it-IT" dirty="0" smtClean="0">
                <a:latin typeface="+mj-lt"/>
              </a:rPr>
              <a:t>a visura </a:t>
            </a:r>
            <a:endParaRPr lang="it-IT" dirty="0">
              <a:latin typeface="+mj-lt"/>
            </a:endParaRPr>
          </a:p>
        </p:txBody>
      </p:sp>
      <p:sp>
        <p:nvSpPr>
          <p:cNvPr id="22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3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dirty="0">
              <a:latin typeface="+mn-lt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720000" y="55425"/>
            <a:ext cx="854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dirty="0" smtClean="0">
                <a:latin typeface="+mj-lt"/>
              </a:rPr>
              <a:t>Registro Imprese – La Visura in inglese</a:t>
            </a:r>
            <a:endParaRPr lang="it-IT" dirty="0">
              <a:latin typeface="+mj-lt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728663" y="3021692"/>
            <a:ext cx="1774825" cy="173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65163" y="2340655"/>
            <a:ext cx="210026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 dirty="0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65163" y="2145392"/>
            <a:ext cx="21002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pPr eaLnBrk="1" hangingPunct="1"/>
            <a:r>
              <a:rPr lang="it-IT" altLang="it-IT" sz="2200" b="1" dirty="0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 dirty="0">
              <a:solidFill>
                <a:schemeClr val="bg1"/>
              </a:solidFill>
              <a:latin typeface="Kozuka Gothic Pro R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5" y="800331"/>
            <a:ext cx="3292780" cy="40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ccia a destra 23"/>
          <p:cNvSpPr/>
          <p:nvPr/>
        </p:nvSpPr>
        <p:spPr>
          <a:xfrm>
            <a:off x="5193876" y="2145392"/>
            <a:ext cx="1238250" cy="1200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986215" y="5116974"/>
            <a:ext cx="3271459" cy="1609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257675" y="5116974"/>
            <a:ext cx="3434399" cy="1609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662899" y="5116974"/>
            <a:ext cx="2515670" cy="1597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964895" y="5319595"/>
            <a:ext cx="3092857" cy="7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/>
          <a:p>
            <a:pPr marL="0" lvl="1" indent="0" algn="ctr" eaLnBrk="0" hangingPunct="0">
              <a:spcBef>
                <a:spcPts val="684"/>
              </a:spcBef>
              <a:tabLst>
                <a:tab pos="747755" algn="l"/>
                <a:tab pos="1497320" algn="l"/>
                <a:tab pos="2245074" algn="l"/>
                <a:tab pos="2994639" algn="l"/>
                <a:tab pos="3744204" algn="l"/>
                <a:tab pos="4491960" algn="l"/>
              </a:tabLst>
            </a:pPr>
            <a:r>
              <a:rPr lang="en-GB" sz="2400" i="0" dirty="0" smtClean="0">
                <a:latin typeface="Kozuka Gothic Pro M" pitchFamily="34" charset="-128"/>
                <a:ea typeface="Kozuka Gothic Pro M" pitchFamily="34" charset="-128"/>
              </a:rPr>
              <a:t>more than 6 million </a:t>
            </a:r>
            <a:r>
              <a:rPr lang="en-GB" sz="1600" i="0" dirty="0" smtClean="0">
                <a:latin typeface="Kozuka Gothic Pro M" pitchFamily="34" charset="-128"/>
                <a:ea typeface="Kozuka Gothic Pro M" pitchFamily="34" charset="-128"/>
              </a:rPr>
              <a:t>registered companies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7722753" y="5202972"/>
            <a:ext cx="233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eaLnBrk="0" hangingPunct="0">
              <a:spcBef>
                <a:spcPts val="684"/>
              </a:spcBef>
              <a:tabLst>
                <a:tab pos="747755" algn="l"/>
                <a:tab pos="1497320" algn="l"/>
                <a:tab pos="2245074" algn="l"/>
                <a:tab pos="2994639" algn="l"/>
                <a:tab pos="3744204" algn="l"/>
                <a:tab pos="4491960" algn="l"/>
              </a:tabLst>
            </a:pPr>
            <a:r>
              <a:rPr lang="en-GB" sz="28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1 </a:t>
            </a:r>
            <a:r>
              <a:rPr lang="en-GB" sz="2800" dirty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million </a:t>
            </a:r>
            <a:r>
              <a:rPr lang="en-GB" sz="1600" dirty="0" smtClean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financial </a:t>
            </a:r>
            <a:r>
              <a:rPr lang="en-GB" sz="1600" dirty="0">
                <a:solidFill>
                  <a:schemeClr val="bg1"/>
                </a:solidFill>
                <a:latin typeface="Kozuka Gothic Pro M" pitchFamily="34" charset="-128"/>
                <a:ea typeface="Kozuka Gothic Pro M" pitchFamily="34" charset="-128"/>
              </a:rPr>
              <a:t>statements filed every year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4219891" y="5202972"/>
            <a:ext cx="3511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eaLnBrk="0" hangingPunct="0">
              <a:spcBef>
                <a:spcPts val="684"/>
              </a:spcBef>
              <a:tabLst>
                <a:tab pos="747755" algn="l"/>
                <a:tab pos="1497320" algn="l"/>
                <a:tab pos="2245074" algn="l"/>
                <a:tab pos="2994639" algn="l"/>
                <a:tab pos="3744204" algn="l"/>
                <a:tab pos="4491960" algn="l"/>
              </a:tabLst>
            </a:pPr>
            <a:r>
              <a:rPr lang="en-GB" sz="2800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10 million persons </a:t>
            </a:r>
            <a:r>
              <a:rPr lang="en-GB" sz="1400" dirty="0" smtClean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(</a:t>
            </a:r>
            <a:r>
              <a:rPr lang="en-GB" sz="1400" dirty="0">
                <a:solidFill>
                  <a:srgbClr val="006C9A"/>
                </a:solidFill>
                <a:latin typeface="Kozuka Gothic Pro M" pitchFamily="34" charset="-128"/>
                <a:ea typeface="Kozuka Gothic Pro M" pitchFamily="34" charset="-128"/>
              </a:rPr>
              <a:t>entrepreneurs, shareholders, administrators, auditors and managers)</a:t>
            </a:r>
          </a:p>
        </p:txBody>
      </p:sp>
      <p:pic>
        <p:nvPicPr>
          <p:cNvPr id="31" name="Picture 6" descr="E:\FINCONS group\----AI utili\esempi\set sacc\edifici\società-skylin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71" y="6247940"/>
            <a:ext cx="1495425" cy="4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25" y="6171822"/>
            <a:ext cx="157162" cy="4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E:\FINCONS group\----AI utili\esempi\set sacc\documenti e file\XBRL_bilanci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68" y="6086421"/>
            <a:ext cx="700161" cy="7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E:\FINCONS group\----AI utili\esempi\set sacc\CALENDARI\2013-20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63" y="6146759"/>
            <a:ext cx="801322" cy="5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74" y="6296547"/>
            <a:ext cx="157162" cy="4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36" y="6218386"/>
            <a:ext cx="157162" cy="4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93" y="6218635"/>
            <a:ext cx="157162" cy="40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1"/>
          <p:cNvSpPr/>
          <p:nvPr/>
        </p:nvSpPr>
        <p:spPr>
          <a:xfrm>
            <a:off x="7091564" y="2339114"/>
            <a:ext cx="3597074" cy="9017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472939" y="2403637"/>
            <a:ext cx="2834324" cy="5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latin typeface="+mj-lt"/>
                <a:cs typeface="Titillium WebSemiBold"/>
              </a:rPr>
              <a:t>Le visure in inglese sono state già richieste da </a:t>
            </a:r>
            <a:r>
              <a:rPr lang="it-IT" altLang="it-IT" sz="1600" b="1" dirty="0" smtClean="0">
                <a:latin typeface="+mj-lt"/>
                <a:cs typeface="Titillium WebSemiBold"/>
              </a:rPr>
              <a:t>oltre 50 </a:t>
            </a:r>
            <a:r>
              <a:rPr lang="it-IT" altLang="it-IT" sz="1600" b="1" dirty="0">
                <a:latin typeface="+mj-lt"/>
                <a:cs typeface="Titillium WebSemiBold"/>
              </a:rPr>
              <a:t>paesi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50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p://yyi0778@collabora.infocamere.it:993/fetch%3EUID%3E/INBOX%3E643811?part=1.2&amp;type=image/png&amp;filename=logo_unioncam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6" y="3699173"/>
            <a:ext cx="2787691" cy="14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40" y="511385"/>
            <a:ext cx="4410434" cy="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40340" y="1503189"/>
            <a:ext cx="437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400" b="1" dirty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  <a:hlinkClick r:id="rId5"/>
              </a:rPr>
              <a:t>https://fattura-pa.infocamere.it</a:t>
            </a:r>
            <a:r>
              <a:rPr lang="it-IT" sz="2400" b="1" dirty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3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 bwMode="auto">
          <a:xfrm>
            <a:off x="573525" y="764705"/>
            <a:ext cx="8390963" cy="30777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it-IT" sz="2000" dirty="0" smtClean="0">
                <a:latin typeface="Kozuka Gothic Pro M" pitchFamily="34" charset="-128"/>
                <a:ea typeface="Kozuka Gothic Pro M" pitchFamily="34" charset="-128"/>
              </a:rPr>
              <a:t>Obbligo fatturazione verso le PA (Legge 244/2007, D.M. 55/2013</a:t>
            </a:r>
            <a:r>
              <a:rPr lang="it-IT" dirty="0" smtClean="0">
                <a:latin typeface="Kozuka Gothic Pro M" pitchFamily="34" charset="-128"/>
                <a:ea typeface="Kozuka Gothic Pro M" pitchFamily="34" charset="-128"/>
              </a:rPr>
              <a:t>)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23366" y="1936153"/>
            <a:ext cx="9875535" cy="3791293"/>
            <a:chOff x="1331689" y="1852903"/>
            <a:chExt cx="8017876" cy="3078124"/>
          </a:xfrm>
        </p:grpSpPr>
        <p:sp>
          <p:nvSpPr>
            <p:cNvPr id="5" name="Rettangolo 4"/>
            <p:cNvSpPr/>
            <p:nvPr/>
          </p:nvSpPr>
          <p:spPr>
            <a:xfrm>
              <a:off x="5743397" y="1857571"/>
              <a:ext cx="3566306" cy="969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467668" y="1852903"/>
              <a:ext cx="3983410" cy="969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pic>
          <p:nvPicPr>
            <p:cNvPr id="10" name="Picture 2" descr="G:\FINCONS group\----AI utili\esempi\set sacc\edifici\publica-amministrazio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080" y="2099073"/>
              <a:ext cx="940132" cy="47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:\FINCONS group\----AI utili\Fatturazione-elettronic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212" y="1873951"/>
              <a:ext cx="558262" cy="66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3208972" y="2044442"/>
              <a:ext cx="2304938" cy="515509"/>
            </a:xfrm>
            <a:prstGeom prst="rect">
              <a:avLst/>
            </a:prstGeom>
            <a:noFill/>
          </p:spPr>
          <p:txBody>
            <a:bodyPr wrap="square" lIns="80165" tIns="40083" rIns="80165" bIns="40083" rtlCol="0">
              <a:spAutoFit/>
            </a:bodyPr>
            <a:lstStyle/>
            <a:p>
              <a:r>
                <a:rPr lang="it-IT" sz="1800" dirty="0">
                  <a:solidFill>
                    <a:schemeClr val="tx1"/>
                  </a:solidFill>
                  <a:latin typeface="Kozuka Gothic Pro M" pitchFamily="34" charset="-128"/>
                  <a:ea typeface="Kozuka Gothic Pro M" pitchFamily="34" charset="-128"/>
                </a:rPr>
                <a:t>Fattura Elettronica PA significa: </a:t>
              </a:r>
            </a:p>
          </p:txBody>
        </p:sp>
        <p:pic>
          <p:nvPicPr>
            <p:cNvPr id="14" name="Picture 3" descr="G:\FINCONS group\----AI utili\esempi\set sacc\XML-standar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89" y="2940076"/>
              <a:ext cx="866785" cy="91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tangolo 14"/>
            <p:cNvSpPr/>
            <p:nvPr/>
          </p:nvSpPr>
          <p:spPr>
            <a:xfrm>
              <a:off x="3531378" y="3189506"/>
              <a:ext cx="624976" cy="465532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firma </a:t>
              </a:r>
              <a:endParaRPr lang="it-IT" sz="16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endParaRPr>
            </a:p>
            <a:p>
              <a:r>
                <a:rPr lang="it-IT" sz="1600" b="1" dirty="0" smtClean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digitale </a:t>
              </a:r>
              <a:endParaRPr lang="it-IT" sz="16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18586" y="4062561"/>
              <a:ext cx="2229572" cy="665438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transito tramite </a:t>
              </a:r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sistema di interscambio nazionale</a:t>
              </a:r>
              <a:r>
                <a:rPr lang="it-IT" sz="1600" b="1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</a:rPr>
                <a:t> </a:t>
              </a:r>
              <a:r>
                <a:rPr lang="it-IT" sz="1600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</a:rPr>
                <a:t>gestito da </a:t>
              </a:r>
              <a:r>
                <a:rPr lang="it-IT" sz="1600" dirty="0" err="1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</a:rPr>
                <a:t>Sogei</a:t>
              </a:r>
              <a:r>
                <a:rPr lang="it-IT" sz="1600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</a:rPr>
                <a:t> S.p.A.</a:t>
              </a: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020096" y="3161793"/>
              <a:ext cx="763955" cy="465532"/>
            </a:xfrm>
            <a:prstGeom prst="rect">
              <a:avLst/>
            </a:prstGeom>
          </p:spPr>
          <p:txBody>
            <a:bodyPr wrap="none" lIns="80165" tIns="40083" rIns="80165" bIns="40083">
              <a:spAutoFit/>
            </a:bodyPr>
            <a:lstStyle/>
            <a:p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Formato</a:t>
              </a:r>
            </a:p>
            <a:p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XML </a:t>
              </a:r>
            </a:p>
          </p:txBody>
        </p:sp>
        <p:pic>
          <p:nvPicPr>
            <p:cNvPr id="18" name="Picture 3" descr="G:\FINCONS group\----AI utili\esempi\set sacc\firma-digita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566" y="3133235"/>
              <a:ext cx="644812" cy="5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G:\FINCONS group\----AI utili\esempi\set sacc\italia-celes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335" y="4127198"/>
              <a:ext cx="586725" cy="73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G:\FINCONS group\INFOCAMERE\---------comunicazione\SOGEI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88" y="4127197"/>
              <a:ext cx="843804" cy="45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ttangolo 20"/>
            <p:cNvSpPr/>
            <p:nvPr/>
          </p:nvSpPr>
          <p:spPr>
            <a:xfrm>
              <a:off x="6426051" y="2962885"/>
              <a:ext cx="2863333" cy="665438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6 giugno 2014 </a:t>
              </a:r>
              <a:r>
                <a:rPr lang="it-IT" sz="1600" dirty="0">
                  <a:latin typeface="Kozuka Gothic Pro L" pitchFamily="34" charset="-128"/>
                  <a:ea typeface="Kozuka Gothic Pro L" pitchFamily="34" charset="-128"/>
                </a:rPr>
                <a:t>  </a:t>
              </a:r>
            </a:p>
            <a:p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Fatturazione </a:t>
              </a:r>
              <a:r>
                <a:rPr lang="it-IT" sz="1600" b="1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verso</a:t>
              </a:r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 </a:t>
              </a:r>
              <a:r>
                <a:rPr lang="it-IT" sz="1600" b="1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Ministeri, </a:t>
              </a:r>
            </a:p>
            <a:p>
              <a:r>
                <a:rPr lang="it-IT" sz="1600" b="1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Agenzie fiscali, Enti previdenziali</a:t>
              </a:r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 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462122" y="4158439"/>
              <a:ext cx="2887443" cy="465532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</a:rPr>
                <a:t>31 marzo 2015 </a:t>
              </a:r>
              <a:r>
                <a:rPr lang="it-IT" sz="1600" dirty="0">
                  <a:latin typeface="Kozuka Gothic Pro L" pitchFamily="34" charset="-128"/>
                  <a:ea typeface="Kozuka Gothic Pro L" pitchFamily="34" charset="-128"/>
                </a:rPr>
                <a:t>Fatturazione </a:t>
              </a:r>
              <a:r>
                <a:rPr lang="it-IT" sz="1600" b="1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verso</a:t>
              </a:r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 </a:t>
              </a:r>
              <a:r>
                <a:rPr lang="it-IT" sz="1600" b="1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tutte le altre PA </a:t>
              </a:r>
              <a:r>
                <a:rPr lang="it-IT" sz="16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(PAC e PAL)</a:t>
              </a:r>
              <a:endParaRPr lang="it-IT" sz="1600" b="1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endParaRPr>
            </a:p>
          </p:txBody>
        </p:sp>
        <p:pic>
          <p:nvPicPr>
            <p:cNvPr id="23" name="Picture 6" descr="G:\FINCONS group\----AI utili\esempi\set sacc\tempo_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276" y="2107563"/>
              <a:ext cx="281830" cy="45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G:\FINCONS group\----AI utili\esempi\set sacc\Marzo-31-201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531" y="4086016"/>
              <a:ext cx="672638" cy="682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G:\FINCONS group\----AI utili\esempi\set sacc\Giugno-06-201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419" y="3051922"/>
              <a:ext cx="678863" cy="682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25"/>
            <p:cNvSpPr/>
            <p:nvPr/>
          </p:nvSpPr>
          <p:spPr>
            <a:xfrm>
              <a:off x="6552908" y="2170032"/>
              <a:ext cx="2109021" cy="290615"/>
            </a:xfrm>
            <a:prstGeom prst="rect">
              <a:avLst/>
            </a:prstGeom>
          </p:spPr>
          <p:txBody>
            <a:bodyPr wrap="square" lIns="80165" tIns="40083" rIns="80165" bIns="40083">
              <a:spAutoFit/>
            </a:bodyPr>
            <a:lstStyle/>
            <a:p>
              <a:r>
                <a:rPr lang="it-IT" sz="1800" dirty="0">
                  <a:solidFill>
                    <a:schemeClr val="tx1"/>
                  </a:solidFill>
                  <a:latin typeface="Kozuka Gothic Pro M" pitchFamily="34" charset="-128"/>
                  <a:ea typeface="Kozuka Gothic Pro M" pitchFamily="34" charset="-128"/>
                </a:rPr>
                <a:t>Scadenze normative</a:t>
              </a:r>
              <a:r>
                <a:rPr lang="it-IT" sz="1800" dirty="0">
                  <a:latin typeface="Kozuka Gothic Pro M" pitchFamily="34" charset="-128"/>
                  <a:ea typeface="Kozuka Gothic Pro M" pitchFamily="34" charset="-128"/>
                </a:rPr>
                <a:t>:</a:t>
              </a: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1467669" y="2940076"/>
              <a:ext cx="1197912" cy="918776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2784052" y="2962885"/>
              <a:ext cx="1347318" cy="918776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1467669" y="4012251"/>
              <a:ext cx="3983410" cy="918776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5743397" y="2937360"/>
              <a:ext cx="3566306" cy="921492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5743397" y="3979947"/>
              <a:ext cx="3566306" cy="918776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rtlCol="0" anchor="ctr"/>
            <a:lstStyle/>
            <a:p>
              <a:pPr algn="ctr"/>
              <a:endParaRPr lang="it-IT"/>
            </a:p>
          </p:txBody>
        </p:sp>
      </p:grpSp>
      <p:sp>
        <p:nvSpPr>
          <p:cNvPr id="33" name="Titolo 1"/>
          <p:cNvSpPr>
            <a:spLocks noGrp="1"/>
          </p:cNvSpPr>
          <p:nvPr>
            <p:ph type="title"/>
          </p:nvPr>
        </p:nvSpPr>
        <p:spPr>
          <a:xfrm>
            <a:off x="539552" y="157951"/>
            <a:ext cx="6063859" cy="430887"/>
          </a:xfrm>
        </p:spPr>
        <p:txBody>
          <a:bodyPr/>
          <a:lstStyle/>
          <a:p>
            <a:r>
              <a:rPr lang="it-IT" altLang="it-IT" dirty="0" smtClean="0">
                <a:latin typeface="+mj-lt"/>
                <a:ea typeface="Kozuka Gothic Pro M" pitchFamily="34" charset="-128"/>
              </a:rPr>
              <a:t>Fattura elettronica PA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pic>
        <p:nvPicPr>
          <p:cNvPr id="34" name="Picture 5" descr="E:\FINCONS group\----AI utili\esempi\set sacc\c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68" y="3303306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E:\FINCONS group\----AI utili\esempi\set sacc\documenti e file\cartella-contenitore-general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68" y="3517514"/>
            <a:ext cx="421846" cy="5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tangolo arrotondato 36"/>
          <p:cNvSpPr/>
          <p:nvPr/>
        </p:nvSpPr>
        <p:spPr>
          <a:xfrm>
            <a:off x="3997340" y="3303306"/>
            <a:ext cx="1499836" cy="1095650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4064163" y="3869129"/>
            <a:ext cx="1433013" cy="57339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it-IT" sz="1600" b="1" dirty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c</a:t>
            </a:r>
            <a:r>
              <a:rPr lang="it-IT" sz="16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onservazione</a:t>
            </a:r>
          </a:p>
          <a:p>
            <a:r>
              <a:rPr lang="it-IT" sz="1600" b="1" dirty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a</a:t>
            </a:r>
            <a:r>
              <a:rPr lang="it-IT" sz="16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 norma</a:t>
            </a:r>
            <a:endParaRPr lang="it-IT" sz="1600" dirty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5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6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-9545" y="1602208"/>
            <a:ext cx="10665834" cy="419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505354" y="2056706"/>
            <a:ext cx="2112865" cy="37384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49450" y="2566360"/>
            <a:ext cx="65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Opportunità di </a:t>
            </a: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razionalizzazione </a:t>
            </a: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</a:t>
            </a: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 semplificazione</a:t>
            </a:r>
            <a:endParaRPr lang="it-IT" sz="1800" b="1" dirty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0" indent="0"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dei processi amministrativi e contabili</a:t>
            </a:r>
          </a:p>
          <a:p>
            <a:pPr marL="0" indent="0"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attraverso la forte integrazione con strumenti digitali </a:t>
            </a:r>
            <a:endParaRPr lang="it-IT" sz="1800" dirty="0">
              <a:latin typeface="Kozuka Gothic Pro L" pitchFamily="34" charset="-128"/>
              <a:ea typeface="Kozuka Gothic Pro L" pitchFamily="34" charset="-128"/>
            </a:endParaRPr>
          </a:p>
        </p:txBody>
      </p:sp>
      <p:cxnSp>
        <p:nvCxnSpPr>
          <p:cNvPr id="14336" name="Connettore 1 14335"/>
          <p:cNvCxnSpPr/>
          <p:nvPr/>
        </p:nvCxnSpPr>
        <p:spPr>
          <a:xfrm>
            <a:off x="68159" y="3925932"/>
            <a:ext cx="99868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12821" y="1398414"/>
            <a:ext cx="500655" cy="658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2591868" y="1402656"/>
            <a:ext cx="8064421" cy="658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uppo 59"/>
          <p:cNvGrpSpPr/>
          <p:nvPr/>
        </p:nvGrpSpPr>
        <p:grpSpPr>
          <a:xfrm>
            <a:off x="496999" y="1402656"/>
            <a:ext cx="2112865" cy="874646"/>
            <a:chOff x="4323522" y="1586769"/>
            <a:chExt cx="2123965" cy="874646"/>
          </a:xfrm>
        </p:grpSpPr>
        <p:sp>
          <p:nvSpPr>
            <p:cNvPr id="61" name="Parallelogramma 60"/>
            <p:cNvSpPr/>
            <p:nvPr/>
          </p:nvSpPr>
          <p:spPr>
            <a:xfrm rot="5400000" flipV="1">
              <a:off x="5478303" y="1492230"/>
              <a:ext cx="874644" cy="1063725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Parallelogramma 61"/>
            <p:cNvSpPr/>
            <p:nvPr/>
          </p:nvSpPr>
          <p:spPr>
            <a:xfrm rot="5400000">
              <a:off x="4418065" y="1492226"/>
              <a:ext cx="874644" cy="1063730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807364" y="1524052"/>
            <a:ext cx="56770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a typeface="Kozuka Gothic Pro L"/>
              </a:rPr>
              <a:t>Supporto al cambiamento</a:t>
            </a:r>
            <a:endParaRPr lang="it-IT" dirty="0">
              <a:ea typeface="Kozuka Gothic Pro L"/>
            </a:endParaRPr>
          </a:p>
        </p:txBody>
      </p:sp>
      <p:pic>
        <p:nvPicPr>
          <p:cNvPr id="32" name="Picture 6" descr="G:\FINCONS group\INFOCAMERE\---------comunicazione\CCIAA_no-cerchietto-ggrigg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55" y="3192970"/>
            <a:ext cx="851887" cy="354934"/>
          </a:xfrm>
          <a:prstGeom prst="rect">
            <a:avLst/>
          </a:prstGeom>
          <a:noFill/>
          <a:extLst/>
        </p:spPr>
      </p:pic>
      <p:sp>
        <p:nvSpPr>
          <p:cNvPr id="33" name="Rettangolo 32"/>
          <p:cNvSpPr/>
          <p:nvPr/>
        </p:nvSpPr>
        <p:spPr>
          <a:xfrm>
            <a:off x="770900" y="4272694"/>
            <a:ext cx="166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 smtClean="0">
                <a:latin typeface="Kozuka Gothic Pro M" pitchFamily="34" charset="-128"/>
                <a:ea typeface="Kozuka Gothic Pro M" pitchFamily="34" charset="-128"/>
              </a:rPr>
              <a:t>Nel Mondo </a:t>
            </a:r>
            <a:r>
              <a:rPr lang="it-IT" sz="1800" b="1" dirty="0">
                <a:latin typeface="Kozuka Gothic Pro M" pitchFamily="34" charset="-128"/>
                <a:ea typeface="Kozuka Gothic Pro M" pitchFamily="34" charset="-128"/>
              </a:rPr>
              <a:t>I</a:t>
            </a:r>
            <a:r>
              <a:rPr lang="it-IT" sz="1800" b="1" dirty="0" smtClean="0">
                <a:latin typeface="Kozuka Gothic Pro M" pitchFamily="34" charset="-128"/>
                <a:ea typeface="Kozuka Gothic Pro M" pitchFamily="34" charset="-128"/>
              </a:rPr>
              <a:t>mprenditoriale</a:t>
            </a:r>
            <a:endParaRPr lang="it-IT" sz="1800" b="1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82" y="5039782"/>
            <a:ext cx="68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ttangolo 35"/>
          <p:cNvSpPr/>
          <p:nvPr/>
        </p:nvSpPr>
        <p:spPr>
          <a:xfrm>
            <a:off x="828726" y="2381694"/>
            <a:ext cx="145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 smtClean="0">
                <a:latin typeface="Kozuka Gothic Pro M" pitchFamily="34" charset="-128"/>
                <a:ea typeface="Kozuka Gothic Pro M" pitchFamily="34" charset="-128"/>
              </a:rPr>
              <a:t>Nel Sistema Camerale</a:t>
            </a:r>
            <a:endParaRPr lang="it-IT" sz="1800" b="1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933205" y="4439618"/>
            <a:ext cx="7121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Guida</a:t>
            </a:r>
            <a:r>
              <a:rPr lang="it-IT" sz="1800" b="1" dirty="0" smtClean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informativa </a:t>
            </a: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 supporto </a:t>
            </a: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operativo 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per orientare gli operatori economici  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sulle  novità nei rapporti commerciali con la PA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  <a:hlinkClick r:id="rId5"/>
              </a:rPr>
              <a:t>https://fattura-pa.infocamere.it</a:t>
            </a:r>
            <a:r>
              <a:rPr lang="it-IT" sz="1800" b="1" dirty="0" smtClean="0">
                <a:solidFill>
                  <a:srgbClr val="007F95"/>
                </a:solidFill>
                <a:latin typeface="Kozuka Gothic Pro L" pitchFamily="34" charset="-128"/>
                <a:ea typeface="Kozuka Gothic Pro L" pitchFamily="34" charset="-128"/>
              </a:rPr>
              <a:t> </a:t>
            </a:r>
            <a:endParaRPr lang="it-IT" sz="1800" b="1" dirty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1" name="Segnaposto testo 4"/>
          <p:cNvSpPr>
            <a:spLocks noGrp="1"/>
          </p:cNvSpPr>
          <p:nvPr>
            <p:ph type="body" sz="quarter" idx="14"/>
          </p:nvPr>
        </p:nvSpPr>
        <p:spPr bwMode="auto">
          <a:xfrm>
            <a:off x="720725" y="670489"/>
            <a:ext cx="8315806" cy="30777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it-IT" dirty="0" smtClean="0">
                <a:latin typeface="Kozuka Gothic Pro M" pitchFamily="34" charset="-128"/>
                <a:ea typeface="Kozuka Gothic Pro M" pitchFamily="34" charset="-128"/>
              </a:rPr>
              <a:t>Orizzonte delle linee di azione</a:t>
            </a:r>
          </a:p>
        </p:txBody>
      </p:sp>
      <p:pic>
        <p:nvPicPr>
          <p:cNvPr id="22" name="Picture 4" descr="G:\FINCONS group\----AI utili\esempi\set sacc\idea-innovazione-celes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64" y="2621280"/>
            <a:ext cx="374155" cy="5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EQEhUQEhQWFRITFhQXGRUSFRUUFxYSGBQXFhQYFRYYHCggGBolGxYUITEiJikrLi4uFx8zODUsOSgtLisBCgoKDg0OGhAQGy8mICQsLCwsLy4sLCwsLCwsLCwsLCwsLCwsLCwsLCwsLCwsLCwsLCwsLCwsLCwsLCwsLCwsLP/AABEIANYA7AMBEQACEQEDEQH/xAAbAAEAAgMBAQAAAAAAAAAAAAAABQYCAwQHAf/EAEYQAAEDAgMEBgYGBwYHAAAAAAEAAgMEEQUhMQYSQVEHEzJhcaEiQoGRsdEVUmJyc7IUI0NTksHCFjM0NYKiJCVUVWOT4f/EABkBAQADAQEAAAAAAAAAAAAAAAACAwQBBf/EAC0RAQACAgEDAwMDAwUAAAAAAAABAgMREgQhMRNBUTIzcWGBoRSx0SJSweHw/9oADAMBAAIRAxEAPwD3FAQEBAQEBAQEBAQEBAQEBAQEBAQEBAQEBAQEBAQEBAQEBAQEBAQEBAQEBBorKuOFpkle1jBa7nkAZ6ZldiJmdQ5MxEblsila9oc0hzXC4INwQdCCuTGnYnbVLWxNe2Jz2iR9y1hIDnAa2HFdiszG3JtETp0LjogICAgICAgICAgICAgICAgICAgICAgICAgIKn0oH/l8n3o/zhaOl+5CjqftyjtiK99JL9GVB7TRJTvOjmOG8Wj3O9xHJTzVi8epX90MNppPp2/Z07Q/5vQfcm+BUcf2bfs7k+9X910WZpEBAQEBAQEBAQEBAQEBAQEBAQEBAQEBAQEBBUulL/LpPvR/nC0dL9yGfqvtybTYIaukjfF6NTA1j4nDW4a0lt+/42TFk4XmJ8SZMfOsTHmFdoMc/Ta/D5DlKxszJW6WkAN8uANrq62PhjvHt20qrk55KT+Xp6wtogICAgICAgICAgICAgICAgICAgICAgICAgIIrabBRXU7qcvLA4tO8ACRY30KsxZOFuSvJTnXikYItxrW/VAHjYWUJncpxGleOx8QrhXscWm5LowBuueWkF1+F7q7159PhKr0Y584WVULhAQEBAQEBAQEBAQEBAQEBAQEBAQEGDnLozXAQa5J2t1K7FZlybRDmfXch71ZGNCbtLqx3NS9OEeco+qxZzZoY94/rN+/sbl5qXpxpGbzvTvFY7muenDvOW1lceNiozjSjI6I6pp7vFQmkwnF4lvUEhB8cUC6D6gICAgICAgICAgICAgICD4UABAc4DMprZLhqKy+QyCurj+VVruPeJNhmVZqIV+XRHQOOpt5lQnLEeE4xz7t7cPbxJPkozllL04U7ayRsVRDIOyyohjOfNpc7ye1X4pm1Z/EqMmotH5XI4ezvHtWf1bL/Thpfhx9U+9SjL8ozj+HM9rmdoW+CsiYnwhMTHlugqi3w5KNqbSrbSQilDtFRMaXRO2xcdEBAQEBAQEBAQEBAQEBAQEBBi9wAuUiNkzpG1NQXHu5LRWulFrbYU1MZM9G8+fgu2vFXK1myTiha0WAWebTPlfERHhsXHRB5j0jPP6M2QetVSOB+6N0fkW7p/q1+jF1H07/AFei4ZUCWGOQaPjY7+JoP81jtGrTDXWdxEulRSfHNByKCPqaG2bPd8lfXJ7Sptj94c8MpBvxU7V2jEpSCYOHes9q6XVtttUUhAQEBAQEBAQEBAQEBAQEBBHVk9zYaBX0rpTe22mnpjJfMgcxz7l29+Lla8nDQbSdXKaSrAikaQGSaRyg9kg+q48jxvZcti3HKvcrl1PG3ZZVQvEGuolDGuedGtJ9gF12I3OnJnUPOOkeItoKUHXeBP3iwk+ZK2dPO8lmTqI1jqtHR7U9ZQQc2tLD4tJHyVHURrJK7p53jhY1SuEEHtBtGylG61plncQ1sTDmXu7IceHxsrceKbee0KsmWK+O8tjKKURh8jg6U5uDRZovwaOQ81KuSN69nJpOt+5TzEG4UrV2jWdJZjri4WeY0vidslx0QEBAQEBAQEBAQEBAQEGirksO8qVI3KNp1CMawvcGjj8Fo3qNqNbnSYjYGgAaBZpnc7aIjSG2owZlTGd5m+Wggt0LmcQ08HDVp4Ed5VmLJNZV5aRaFNo9oKjCnNjnJqKJ+cUvrhvLxHFp5ZLTOKuWNx2n3Z4yWxTqe8ey8RY9DKwSQuEgdxGg7jxB7lm9KYnUtE5Y12RmK1MkjCy/bLWWGQ9JwB8iVZWsR3VTabdkR0vC1PCP/J/QVLpPqlzqvphwdGta4QSMDiNyS9u5w+YKs6isclWG0xHZeYcWDR+tsANXaAeKyzj+GquX5R+O48GRGZzjFBoHWtLMeDYWnsg/WP8A9UqY9zrzP8R+S+TUb9v7ozYbDnzu+kZm7oNxTxcGRk5vzzLnW7RzNzzU89orHCP3Qw1m085/ZeFlaUVWw7jrjQ/FaMdtxpReupb6CX1eahkj3SpPs7lUtEBAQEBAQEBAQEBAQEBBG1z7nwV+OOym892zDI8i7nkPBRyz7O4493cqlogrOMUMDnOppReCoN/wqg6Fp9XezPj95X0tbXKPMfzCi8V3xnxP93m2JUVXg89muO47sut6EjeThpvLbW1ctWO1bYrLbs7tBFWyQstuSB+85h5Na43aeIvZUZcc0iZXYrRa0NnTB/h4fxT+UqPSfVKXVfTCq9HlSWyyRhrnmRjbNaL3c08eAFjqVozx2iWfD50v1aIqOP8ASq1wJHYibm0P4BoPbf3nTuWSJm88aNeopHK6jUT5cZrBJPlBGRdo7LWXyYO91sytUxGGmq+WaJnLfdvD2GNgaA1osAAABoANLLzXoskGmri3mkcdR4qVJ1KNo3CLgfY3Wi0KKymWm+aytL6gICAgICAgICAgIOPEsUgpm780jY2nTeNr+A1KlWlrdohG1or5lxYdtVRVDgyOdhedGm7ST3b1rqVsN6xuYRrlpadRKZVaxDTuvcrVVnmUpTMsxo7gs9p3MrqxqG1RSYyv3QTyBK7EbcmdQrVQ0S7wcLh2q0x2ZZ7tkcEdbC+jqhvPaBnoXN9SVvJ3A9471Cd47cqrI1krxs8uxjCqjCalj9Q129HINHgag8jbIhbqXrlr/divS2Ky29J1a2eippmdmR+8PawrP01ZreYlo6m0WpEww2DbFh9G/EJzYy5MHrFjb7oaOJcbn2BM+8l4pVzBrHSbyp2OYxNiNQC71juxx3s1gP8APiStOPHXHXsz3vOS3d6NgmFtpoWxMz4ucPWedSstrcp3LRWuo0tWGTbzBfVuXyWa8alqxzuHWoJiCGkbuvI71qjvVnntKUpXXaFnv5XV8OSqxylicY5J42vbq1zwCLi4uF2MdpjcQ5N6x2mWr+0tF/1MX8bV30r/AAepT5SUMrXtDmkFrgCCMwQdCFXMaTids0BAQEBAQEHwlB5js3QtxatqKqp9OOI7rIz2dSGjwAF7cSVuyW9KkVr7sWOvq3m1vZObYbIU0lNJJFG2OWJpe0xjdvui+6QNb2VWHNaLREz2lbmw1mszEd3ZsDizqmha+Q3ezeY5x47vZJ77WUc9Irk1DuC82x7krcUgj7crB/qufcFbWJlC1ohoq+kSgjyDnvP2GH4usq46bJKU9TSEJWdKrf2VOT3yPA8mgq2Oj+ZVT1fxCCruketlBaOqjB+q0k28XFW16WkK7dTeUFU4/VSdqd/gDujyV0Y6x7KZvM+7iiqnscJGvc140cHEOHtUpiJjTkT32tEW2xmiNNXME0R9dtmysPBw4Ej2Kj+n1PKnaf4X+vuON+6PnrmOgZRb5kjZPvseGkO6pws5u6dHX+KlFZ5cv0Q5Rx4/qsf0BPiD2vqZI6anjAbHCHsc5kYyAAvYOIAuT7lT6tccarG5XenbJ9XaFxwXA8OpBaPq3OIsXyOa9x9p09izXyZL+WimPHXw6X0FAdOraecbwz8pC5Fsjs0o+RwRR/3dWW34OfG8f7hfzSZmfMEViPEs/wBNlb+2ppPE9WfeHOC5xj4l3c/MPoxsjtMafw5oneRIKemc3HU4vAXkl27e3b9HPx0V1Kzx0qtaNpnDZWuZdpBF9QbqjJ5XU8KLFRU82M1bahrHMETCBJa29aMZX42utM2tGGvFmitZzW5LENnsL/c0/wDt+ap9XL8yu9LF8Qn4Imsa1jAA1oAAGgaBYAdypmdzuVsRrw2I6ICAgICAg+EIPNuj+qbR1dVQzEMc59272QcQTYXPEtLSOea29RHOlbwx4J4XmkrZtni0dLSSlzhvvY5jG3zc5wIFhyF7nwWfDSbXhfmvFaSjujShdFQAuFjKXvAP1Tk33gX9qs6i0Tk7IdPXWN11FBETcsbfmBY+8ZqUSjMQkDg7fUe9vcd149zwfiqOfzC/h8Mf0CZuhheOT4tw/wATbjyTlX9XOMsXyPjF5KVpA1MRY73BwaUiInxJMzHmGDMWpPWZufiRED+K1vNd9O7kZKMqrF6CJnWukhDe7dJJ5ADMlcil5nURLs3pEb2pOJ7dmd4goKcFzjZr3saXE/ZZw8StVen4xu8s1uo5TqkIV2EPqKuWnfJ1tQyBzi89kzts7cAFhugej7SrecVpFojUb/hVwm15rM7nX8sMM2bhxBhNM4RVLB6dPLm098btQL8DeyWy2xz/AKu8fJXFXJH+ntPwg8TwaamduTROYeGVw77rhkVbXJFo3EqrUms6mCmwWeTsQPPfuED3lJvEeZIpM+ybw7YCsm9WNgGpe7+TQVXbqKVWV6e1k9R9FJ/aztHdHHfzcf5Kmes+IXR0fzKco+jShZ2t+Q/adYe5oCqnq8k+FkdLSPLrGA0kLyI4WAC3De8ypRe1q7mXJpWs6iE/h7QG5AAX4ZLPk8r6eFA+hoKzGKuOdu81sbHABxb6W7GL3B5ErV6lqYazVm4RfNaJTw6PcO/cn/2SfNU/1OT5W/02P4WhjQAANALexUL2SAgICAgICAgg9odlaWusZmkPGQew7rrcidCPFW481sfhVkxVv5ReH9HVFE8SPMkxGglcC32gAX9qnbqrzGo7IV6akTue63htshos7Qh522uFqrLPaEpSvuxp7gs9o1MrqzuG1RSYyM3gRzBCROnJjcK3O7q94uO6G3uToAOK1R38Ms9nlWMVr8QqR1bCbncjYBmRfU951PJbKxFK92W0ze3Zf6LCY8Fo5Kp9nVRba/APd2WM7r6njZZJvOa8Vjw1xSMNJtPlV+i95diG843cY5SSeJJBJV/U/bUdN9xjtxQPw+u6+ElgkJlY4cHX/WN8LnTkUwWjJj1JmrOO+4XnZ3HosWgMT7MnbbeaNQ4dmSO/C/u0WXJjnFbceGnHkjLXU+WUMjvSZJlJGbOHA8nD7LhmPaOCl28wr1MTqVgw2HdYL6nP5Ki87lpxxqHWoJiCGkdvPJ71qiNQzz3lKUos0LPee66vhV8T2MMtTJVR1UsL5A0ERgaAAWvxGQKurn1WKzG1NsG7TaJ01/2MqP8AuNT5fNd9ev8Asg9G3+6VnwyldDEyJz3SOYLF7+048z3qi07nel1Y1GnUopCAgICAgICAgICCOrmWPir8c9lN47s8Nk1byzHhxUcse7uOfZ3KpaIPMOkjFzPMKCmBc8kCTczLnatZ7NSt3TU4152Yeotytxr5S2zeDRYWy7wJa2QX3W2u1v1QfVbzcdfJV5Lzlnt2hZSkYo7+Ubt7HJLTGWR13Mc1wY24YwaGw9Y59o+StwarbUKs0zaNyheiz/Hj8KT+lT6r7aPTfcXzbChjqnxwyNu1rJH3GRBJa1pB4HX3LLgmaxMw054i0xEvOMSwWpw6QVELiWtN2yNGbe6QDhw5FbYvXJGpY5rak7heMHx6Ova2oaAKmAfrYQf7yLju/WHEcjlxWS2Occ69p8NVbxkjfvC6QTNe0PabtcAQRxBWaY1OmmJ22LjrTVy7rSeOg8VKkblG06hGQMubLRaVNYTDRbJZWh9QEBAQEBAQEBAQEBAQEGirj3m94UqTqUbRuEY1xa4OHD4LRrcaU+J2mI3hwBGhWaY1Ol8TtBbYY4aWIMiG9UzXZE0Z+lxefstvfNW4cfKdz4jyrzZOMajzPhBbHbPOiBkaQZ5L9ZVOG8Bc3LYAe0b6vOV+atzZYntPj4/yqxY9d/f5/wALT9DRtHoXDjmXOJcXnm4nMlURkn3Wzij2Qu0WFyOp5mbt7xuzGegv/JXY7xyhTfHOpUforP8Axw/Ck/pWjqvtqem+t6JPE6SplLQSGiNndcAuP5h7lkrMRWNtN4m1uzup8L/eWP2eB8VG2T4Sri+VVx7Yd0cgq8OPVzMO91d/RceO7fS/1Tke5XY+oiY45PCu+DU8sfl2bJbQh7jE9vVPLrPiOXVTHM7o/dvzI5G44hRzYtRuO/8Aj/pLFk3Op7f+/wCVxWZoRVbNvusNB8VopXjCi9ty30EXrclDJb2SpHu7lUtEBAQEBAQEBAQEBAQEBAQR9ZBY3GhV1LKr10009SY75XHIc+5StTkjW3FwUGz7pZnVdWQ578mRDNkcfBpPrHieBPNctk1HGrtce55WWQCyoXPqDF7bgg6EWQeRdHFP1WJujPqNnb/C4Bej1E7xb/Dz+njWTX5enYJmx7/3ksrvYHFo8mhYb+dNtPG0ioJiCHx7Z2GrFzeOVvZmjye3u+0O48lZjyzT8fCu+OL/AJfIaqYRiOW3Wj0XObo4D1hyvy4ZqcUje48Izadanyyp4bmyla2kaxtKsbYWCzTO2iI0yQEBAQEBAQEBAQEBAQEBAQfHNBFim9CNqact8Oavrbam1dMKeoMeWreXyUrUizlbTVJQzNeLgrPNZjyuiYnw2Ljog80pIuoxqpPDqpZPYWNPxBW6Z5YI/LFEcc0/h6BhUW5DG3iGNv42F/NY7zu0tdY1EOtRSfHOAzOiCPqa2+TPf8ldXHrvKm1/aGiGEk2Cna2kYhKQRBo71Ra218RpsUXRAQEBAQEBAQEBAQEBAQEBB8JQHC+RQcU9JxGYVtb/ACqtT4cZaQbjIq3e1etN8dc8ai/kVCccT4Ti8x5b24g3iCPNRnFKXqQqGOMb9INlGktP1Zy49aAfIq+kTGPU/Ki8x6m/0XA17Bpc+xZ/Ssv9SGl+IE9kW8VKMUe6M5J9nM8ud2jdWRqPCM7ny3wUpPcOaha+kq12kIog0WCpmZlbEaZrjr5dB9QEBAQEBAQEBAQEBAQEBAQYlqDJAQa5IWu1C7FphyYiXO+i5H3qcZEJo0uo3clP1IR4S4arCnPlikt/dl9/Aty87KUZI0jOOdu0UbuSj6kJcJbWUR4lRnI7FHRHTNHf4qE3mU4rENyikIPhQEH1AQEBAQEBAQEBAQEBAQEBAQEBAQEHPiFYyCN8zzZkbS48cgOC7Ws2nUOWmKxuVIpdosXrB11LTRNhJIb1rvSdb/UPhZapxYadrT3ZYyZb96x2SOy21sk87qKqiEVSwE2acnWtfI3tkQdSCFDLhitedZ3CeLNNrcbRqVuWdoEBAQEBAQEBAQEBAQEBAQEBAQEBAQEBAQEBBx4vQNqYZIHGwkaW3HC+hUqW42iUb15VmHntIzGcLb1TIxUQNJtujfy1yA9MDjaxWyfRyzvepZI9bFGtbhM7L7XwVU/Vy04gqiLXIBLiBm3eLQ4G3AqrLgtSu4ncLMWatramNSuqzNIgICAgICAgICAgICAgICAgICAgICAgICAgII/HqOSankjieY5HN9FwJFnDMZjhwU6WitomUbxM1mIUjCNsp6KMU9bTTl7LgPaN7eHC5JzPeCbrVfBW88qTDLXNakcbxL7hVNPiWIsr3QugghAtviznkX3fHXwsFy01x45pvcyVi2TJF9aiHoyxtg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3" name="Picture 5" descr="http://www.omnipc.it/wp-content/uploads/2012/04/andro-app-bussola-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64" y="4589807"/>
            <a:ext cx="622950" cy="6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olo 1"/>
          <p:cNvSpPr txBox="1">
            <a:spLocks/>
          </p:cNvSpPr>
          <p:nvPr/>
        </p:nvSpPr>
        <p:spPr bwMode="auto">
          <a:xfrm>
            <a:off x="720724" y="66675"/>
            <a:ext cx="83163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r>
              <a:rPr lang="it-IT" dirty="0">
                <a:latin typeface="+mj-lt"/>
              </a:rPr>
              <a:t>Il sistema camerale e la fatturazione elettronica</a:t>
            </a:r>
          </a:p>
        </p:txBody>
      </p:sp>
      <p:sp>
        <p:nvSpPr>
          <p:cNvPr id="25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0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4" name="Rectangle 1"/>
          <p:cNvSpPr txBox="1">
            <a:spLocks noChangeArrowheads="1"/>
          </p:cNvSpPr>
          <p:nvPr/>
        </p:nvSpPr>
        <p:spPr bwMode="auto">
          <a:xfrm>
            <a:off x="467544" y="85726"/>
            <a:ext cx="5468938" cy="5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9A"/>
                </a:solidFill>
                <a:latin typeface="+mj-lt"/>
                <a:ea typeface="MS PGothic" pitchFamily="34" charset="-128"/>
                <a:cs typeface="Titillium WebSemiBold"/>
              </a:defRPr>
            </a:lvl1pPr>
            <a:lvl2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2pPr>
            <a:lvl3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3pPr>
            <a:lvl4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4pPr>
            <a:lvl5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Kozuka Gothic Pro M"/>
                <a:ea typeface="MS PGothic" pitchFamily="34" charset="-128"/>
                <a:cs typeface="Titillium WebSemiBold"/>
              </a:defRPr>
            </a:lvl5pPr>
            <a:lvl6pPr marL="400827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801654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202482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603309" algn="l" defTabSz="456498" rtl="0" eaLnBrk="1" fontAlgn="base" hangingPunct="1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Tx/>
              <a:buSzTx/>
              <a:buFont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 smtClean="0">
                <a:ea typeface="Kozuka Gothic Pro M" pitchFamily="34" charset="-128"/>
              </a:rPr>
              <a:t>Cos’è e come funziona</a:t>
            </a:r>
          </a:p>
        </p:txBody>
      </p:sp>
      <p:sp>
        <p:nvSpPr>
          <p:cNvPr id="5" name="Freccia in giù 4"/>
          <p:cNvSpPr/>
          <p:nvPr/>
        </p:nvSpPr>
        <p:spPr>
          <a:xfrm rot="10800000">
            <a:off x="9015732" y="1990025"/>
            <a:ext cx="346502" cy="521485"/>
          </a:xfrm>
          <a:prstGeom prst="downArrow">
            <a:avLst>
              <a:gd name="adj1" fmla="val 65686"/>
              <a:gd name="adj2" fmla="val 50000"/>
            </a:avLst>
          </a:prstGeom>
          <a:solidFill>
            <a:sysClr val="window" lastClr="FFFFFF"/>
          </a:solidFill>
          <a:ln w="5715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20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325175" y="3611379"/>
            <a:ext cx="2925761" cy="449263"/>
            <a:chOff x="2032822" y="2921967"/>
            <a:chExt cx="3141102" cy="455036"/>
          </a:xfrm>
        </p:grpSpPr>
        <p:sp>
          <p:nvSpPr>
            <p:cNvPr id="10" name="Freccia in giù 9"/>
            <p:cNvSpPr/>
            <p:nvPr/>
          </p:nvSpPr>
          <p:spPr>
            <a:xfrm rot="5400000">
              <a:off x="3375855" y="1578934"/>
              <a:ext cx="455036" cy="3141102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431537" y="3016033"/>
              <a:ext cx="944765" cy="305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Notifiche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443679" y="3135525"/>
            <a:ext cx="2474627" cy="449263"/>
            <a:chOff x="2095916" y="3763812"/>
            <a:chExt cx="2656765" cy="455036"/>
          </a:xfrm>
        </p:grpSpPr>
        <p:sp>
          <p:nvSpPr>
            <p:cNvPr id="13" name="Freccia in giù 12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356447" y="3832237"/>
              <a:ext cx="787366" cy="305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Fatture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ccia in giù 14"/>
          <p:cNvSpPr/>
          <p:nvPr/>
        </p:nvSpPr>
        <p:spPr>
          <a:xfrm rot="5400000">
            <a:off x="7540445" y="4227523"/>
            <a:ext cx="449263" cy="2925761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430501" y="5561917"/>
            <a:ext cx="794117" cy="272443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it-IT" sz="11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Notifiche</a:t>
            </a:r>
            <a:endParaRPr lang="it-IT" sz="1200" dirty="0">
              <a:solidFill>
                <a:schemeClr val="tx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8460611" y="2443662"/>
            <a:ext cx="1542345" cy="3827583"/>
            <a:chOff x="8620248" y="2328130"/>
            <a:chExt cx="1655865" cy="3284623"/>
          </a:xfrm>
        </p:grpSpPr>
        <p:sp>
          <p:nvSpPr>
            <p:cNvPr id="18" name="Rettangolo arrotondato 17"/>
            <p:cNvSpPr/>
            <p:nvPr/>
          </p:nvSpPr>
          <p:spPr>
            <a:xfrm>
              <a:off x="8620248" y="2328130"/>
              <a:ext cx="1651640" cy="3284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621901" y="2404049"/>
              <a:ext cx="1654212" cy="396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  <a:latin typeface="Kozuka Gothic Pro M" pitchFamily="34" charset="-128"/>
                  <a:ea typeface="Kozuka Gothic Pro M" pitchFamily="34" charset="-128"/>
                </a:rPr>
                <a:t>PUBBLICA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Kozuka Gothic Pro M" pitchFamily="34" charset="-128"/>
                  <a:ea typeface="Kozuka Gothic Pro M" pitchFamily="34" charset="-128"/>
                </a:rPr>
                <a:t>AMMINISTRAZIONE</a:t>
              </a:r>
            </a:p>
          </p:txBody>
        </p:sp>
        <p:pic>
          <p:nvPicPr>
            <p:cNvPr id="20" name="Picture 4" descr="G:\FINCONS group\----AI utili\publica-amministrazio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087" y="3718496"/>
              <a:ext cx="1358029" cy="56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po 20"/>
          <p:cNvGrpSpPr/>
          <p:nvPr/>
        </p:nvGrpSpPr>
        <p:grpSpPr>
          <a:xfrm>
            <a:off x="4576197" y="1178687"/>
            <a:ext cx="2020620" cy="877329"/>
            <a:chOff x="3803371" y="1118153"/>
            <a:chExt cx="2287407" cy="1108308"/>
          </a:xfrm>
        </p:grpSpPr>
        <p:pic>
          <p:nvPicPr>
            <p:cNvPr id="22" name="Picture 6" descr="http://www.rgs.mef.gov.it/export/system/modules/it.eng.rgs/resources/logo_MEF-RG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703" y="1227114"/>
              <a:ext cx="2124075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ttangolo arrotondato 22"/>
            <p:cNvSpPr/>
            <p:nvPr/>
          </p:nvSpPr>
          <p:spPr>
            <a:xfrm>
              <a:off x="3803371" y="1118153"/>
              <a:ext cx="2287407" cy="1108308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324796" y="4750594"/>
            <a:ext cx="2474627" cy="449263"/>
            <a:chOff x="2095916" y="3763812"/>
            <a:chExt cx="2656765" cy="455036"/>
          </a:xfrm>
        </p:grpSpPr>
        <p:sp>
          <p:nvSpPr>
            <p:cNvPr id="25" name="Freccia in giù 24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3682133" y="3855987"/>
              <a:ext cx="787366" cy="305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Fatture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849262" y="2443662"/>
            <a:ext cx="1626392" cy="3827583"/>
            <a:chOff x="517852" y="2328131"/>
            <a:chExt cx="1746097" cy="2210685"/>
          </a:xfrm>
          <a:solidFill>
            <a:schemeClr val="bg1">
              <a:lumMod val="95000"/>
            </a:schemeClr>
          </a:solidFill>
        </p:grpSpPr>
        <p:sp>
          <p:nvSpPr>
            <p:cNvPr id="28" name="Rettangolo arrotondato 27"/>
            <p:cNvSpPr/>
            <p:nvPr/>
          </p:nvSpPr>
          <p:spPr>
            <a:xfrm>
              <a:off x="517852" y="2328131"/>
              <a:ext cx="1746097" cy="2210685"/>
            </a:xfrm>
            <a:prstGeom prst="round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817625" y="2397504"/>
              <a:ext cx="1156848" cy="1777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  <a:latin typeface="Kozuka Gothic Pro M" pitchFamily="34" charset="-128"/>
                  <a:ea typeface="Kozuka Gothic Pro M" pitchFamily="34" charset="-128"/>
                </a:rPr>
                <a:t>FORNITORI</a:t>
              </a:r>
              <a:endParaRPr lang="it-IT" sz="1400" dirty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sp>
        <p:nvSpPr>
          <p:cNvPr id="30" name="Freccia in giù 29"/>
          <p:cNvSpPr/>
          <p:nvPr/>
        </p:nvSpPr>
        <p:spPr>
          <a:xfrm rot="5400000">
            <a:off x="3493362" y="4178613"/>
            <a:ext cx="706162" cy="2925761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2802088" y="4744357"/>
            <a:ext cx="1052413" cy="1240509"/>
            <a:chOff x="1991372" y="3043317"/>
            <a:chExt cx="1399726" cy="1556535"/>
          </a:xfrm>
        </p:grpSpPr>
        <p:sp>
          <p:nvSpPr>
            <p:cNvPr id="32" name="Rettangolo arrotondato 31"/>
            <p:cNvSpPr/>
            <p:nvPr/>
          </p:nvSpPr>
          <p:spPr>
            <a:xfrm>
              <a:off x="1991372" y="3043317"/>
              <a:ext cx="1340458" cy="15565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1991372" y="3526398"/>
              <a:ext cx="1399726" cy="695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INTERMEDIARI DEI </a:t>
              </a:r>
              <a:endParaRPr lang="it-IT" sz="1000" dirty="0" smtClean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endParaRPr>
            </a:p>
            <a:p>
              <a:pPr algn="ctr"/>
              <a:r>
                <a:rPr lang="it-IT" sz="1000" dirty="0" smtClean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FORNITORI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186701" y="3765969"/>
            <a:ext cx="969626" cy="1377224"/>
            <a:chOff x="646813" y="2979155"/>
            <a:chExt cx="1204335" cy="1613801"/>
          </a:xfrm>
        </p:grpSpPr>
        <p:pic>
          <p:nvPicPr>
            <p:cNvPr id="36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13" y="2979155"/>
              <a:ext cx="514350" cy="134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798" y="2982279"/>
              <a:ext cx="514350" cy="134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622" y="3245168"/>
              <a:ext cx="514350" cy="134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Rettangolo 38"/>
          <p:cNvSpPr/>
          <p:nvPr/>
        </p:nvSpPr>
        <p:spPr>
          <a:xfrm>
            <a:off x="3866075" y="5430950"/>
            <a:ext cx="818551" cy="456749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it-IT" sz="11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Ricevute/</a:t>
            </a:r>
          </a:p>
          <a:p>
            <a:r>
              <a:rPr lang="it-IT" sz="11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Notifiche</a:t>
            </a:r>
            <a:endParaRPr lang="it-IT" sz="1200" dirty="0">
              <a:solidFill>
                <a:schemeClr val="tx1"/>
              </a:solidFill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6112532" y="4676957"/>
            <a:ext cx="2474627" cy="703804"/>
            <a:chOff x="2095916" y="3763812"/>
            <a:chExt cx="2656765" cy="455036"/>
          </a:xfrm>
        </p:grpSpPr>
        <p:sp>
          <p:nvSpPr>
            <p:cNvPr id="41" name="Freccia in giù 40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2524256" y="3847398"/>
              <a:ext cx="789240" cy="303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Fatture</a:t>
              </a:r>
            </a:p>
            <a:p>
              <a:r>
                <a:rPr lang="it-IT" sz="11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validate</a:t>
              </a:r>
              <a:endParaRPr lang="it-IT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ettangolo 42"/>
          <p:cNvSpPr/>
          <p:nvPr/>
        </p:nvSpPr>
        <p:spPr>
          <a:xfrm>
            <a:off x="5789430" y="2244708"/>
            <a:ext cx="1930234" cy="63813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it-IT" sz="1100" dirty="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</a:rPr>
              <a:t>Flusso informativo per il monitoraggio di finanza pubblica</a:t>
            </a:r>
            <a:endParaRPr lang="it-IT" sz="1100" dirty="0">
              <a:solidFill>
                <a:schemeClr val="tx1"/>
              </a:solidFill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2324795" y="3614596"/>
            <a:ext cx="2925761" cy="449263"/>
            <a:chOff x="2032822" y="2921967"/>
            <a:chExt cx="3141102" cy="455036"/>
          </a:xfrm>
        </p:grpSpPr>
        <p:sp>
          <p:nvSpPr>
            <p:cNvPr id="45" name="Freccia in giù 44"/>
            <p:cNvSpPr/>
            <p:nvPr/>
          </p:nvSpPr>
          <p:spPr>
            <a:xfrm rot="5400000">
              <a:off x="3375855" y="1578934"/>
              <a:ext cx="455036" cy="3141102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2431537" y="3016033"/>
              <a:ext cx="1699900" cy="305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Ricevute/Notifiche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6049176" y="3132307"/>
            <a:ext cx="2474627" cy="449263"/>
            <a:chOff x="2095916" y="3763812"/>
            <a:chExt cx="2656765" cy="455036"/>
          </a:xfrm>
        </p:grpSpPr>
        <p:sp>
          <p:nvSpPr>
            <p:cNvPr id="48" name="Freccia in giù 47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2443202" y="3855987"/>
              <a:ext cx="1458182" cy="3054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Fatture validate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Freccia in giù 49"/>
          <p:cNvSpPr/>
          <p:nvPr/>
        </p:nvSpPr>
        <p:spPr>
          <a:xfrm rot="10800000">
            <a:off x="5376649" y="1980986"/>
            <a:ext cx="423841" cy="1271196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51" name="Gruppo 50"/>
          <p:cNvGrpSpPr/>
          <p:nvPr/>
        </p:nvGrpSpPr>
        <p:grpSpPr>
          <a:xfrm>
            <a:off x="4465761" y="2585321"/>
            <a:ext cx="2223494" cy="4159863"/>
            <a:chOff x="4331367" y="2539130"/>
            <a:chExt cx="2387148" cy="3135086"/>
          </a:xfrm>
        </p:grpSpPr>
        <p:grpSp>
          <p:nvGrpSpPr>
            <p:cNvPr id="52" name="Gruppo 51"/>
            <p:cNvGrpSpPr/>
            <p:nvPr/>
          </p:nvGrpSpPr>
          <p:grpSpPr>
            <a:xfrm>
              <a:off x="4331367" y="2539130"/>
              <a:ext cx="2387148" cy="3135086"/>
              <a:chOff x="4315274" y="2968443"/>
              <a:chExt cx="2387148" cy="2182292"/>
            </a:xfrm>
          </p:grpSpPr>
          <p:grpSp>
            <p:nvGrpSpPr>
              <p:cNvPr id="54" name="Gruppo 53"/>
              <p:cNvGrpSpPr/>
              <p:nvPr/>
            </p:nvGrpSpPr>
            <p:grpSpPr>
              <a:xfrm>
                <a:off x="4315274" y="2968443"/>
                <a:ext cx="2387148" cy="2182292"/>
                <a:chOff x="4315274" y="2752437"/>
                <a:chExt cx="2387148" cy="2703090"/>
              </a:xfrm>
            </p:grpSpPr>
            <p:pic>
              <p:nvPicPr>
                <p:cNvPr id="56" name="Picture 9" descr="G:\FINCONS group\----AI utili\esempi\set sacc\semicerchio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8721" y="2752437"/>
                  <a:ext cx="1153701" cy="2682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9" descr="G:\FINCONS group\----AI utili\esempi\set sacc\semicerchio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315274" y="2773031"/>
                  <a:ext cx="1153701" cy="2682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5" name="Rettangolo 54"/>
              <p:cNvSpPr/>
              <p:nvPr/>
            </p:nvSpPr>
            <p:spPr>
              <a:xfrm>
                <a:off x="4670774" y="3781427"/>
                <a:ext cx="1699900" cy="42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tx1"/>
                    </a:solidFill>
                    <a:latin typeface="Kozuka Gothic Pro L" pitchFamily="34" charset="-128"/>
                    <a:ea typeface="Kozuka Gothic Pro L" pitchFamily="34" charset="-128"/>
                  </a:rPr>
                  <a:t>SISTEMA</a:t>
                </a:r>
              </a:p>
              <a:p>
                <a:pPr algn="ctr"/>
                <a:r>
                  <a:rPr lang="it-IT" sz="1400" b="1" dirty="0">
                    <a:solidFill>
                      <a:schemeClr val="tx1"/>
                    </a:solidFill>
                    <a:latin typeface="Kozuka Gothic Pro L" pitchFamily="34" charset="-128"/>
                    <a:ea typeface="Kozuka Gothic Pro L" pitchFamily="34" charset="-128"/>
                  </a:rPr>
                  <a:t>DI </a:t>
                </a:r>
              </a:p>
              <a:p>
                <a:pPr algn="ctr"/>
                <a:r>
                  <a:rPr lang="it-IT" sz="1400" b="1" dirty="0">
                    <a:solidFill>
                      <a:schemeClr val="tx1"/>
                    </a:solidFill>
                    <a:latin typeface="Kozuka Gothic Pro L" pitchFamily="34" charset="-128"/>
                    <a:ea typeface="Kozuka Gothic Pro L" pitchFamily="34" charset="-128"/>
                  </a:rPr>
                  <a:t>INTERSCAMBIO</a:t>
                </a:r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ettangolo 52"/>
            <p:cNvSpPr/>
            <p:nvPr/>
          </p:nvSpPr>
          <p:spPr>
            <a:xfrm>
              <a:off x="5297424" y="2737739"/>
              <a:ext cx="455036" cy="426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7157345" y="4729455"/>
            <a:ext cx="1052413" cy="1240508"/>
            <a:chOff x="1991372" y="3043317"/>
            <a:chExt cx="1399726" cy="1556535"/>
          </a:xfrm>
        </p:grpSpPr>
        <p:sp>
          <p:nvSpPr>
            <p:cNvPr id="59" name="Rettangolo arrotondato 58"/>
            <p:cNvSpPr/>
            <p:nvPr/>
          </p:nvSpPr>
          <p:spPr>
            <a:xfrm>
              <a:off x="1991372" y="3043317"/>
              <a:ext cx="1340458" cy="15565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991372" y="3471365"/>
              <a:ext cx="1399726" cy="695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INTERMEDIARI </a:t>
              </a:r>
              <a:r>
                <a:rPr lang="it-IT" sz="1000" dirty="0" smtClean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DELLA</a:t>
              </a:r>
            </a:p>
            <a:p>
              <a:pPr algn="ctr"/>
              <a:r>
                <a:rPr lang="it-IT" sz="1000" dirty="0" smtClean="0">
                  <a:solidFill>
                    <a:schemeClr val="tx1"/>
                  </a:solidFill>
                  <a:latin typeface="Kozuka Gothic Pro L" pitchFamily="34" charset="-128"/>
                  <a:ea typeface="Kozuka Gothic Pro L" pitchFamily="34" charset="-128"/>
                </a:rPr>
                <a:t> PA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126" y="786680"/>
            <a:ext cx="862686" cy="8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ttangolo 64"/>
          <p:cNvSpPr/>
          <p:nvPr/>
        </p:nvSpPr>
        <p:spPr>
          <a:xfrm>
            <a:off x="8388536" y="1627597"/>
            <a:ext cx="1568012" cy="33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520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 smtClean="0">
                <a:solidFill>
                  <a:prstClr val="black"/>
                </a:solidFill>
                <a:latin typeface="Kozuka Gothic Pro L" pitchFamily="34" charset="-128"/>
                <a:ea typeface="Kozuka Gothic Pro L" pitchFamily="34" charset="-128"/>
                <a:cs typeface="+mn-cs"/>
              </a:rPr>
              <a:t>Codice Univoco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6" name="Rectangle 1"/>
          <p:cNvSpPr>
            <a:spLocks noGrp="1" noChangeArrowheads="1"/>
          </p:cNvSpPr>
          <p:nvPr>
            <p:ph type="title"/>
          </p:nvPr>
        </p:nvSpPr>
        <p:spPr>
          <a:xfrm>
            <a:off x="569826" y="619602"/>
            <a:ext cx="8229600" cy="390749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Kozuka Gothic Pro M" pitchFamily="34" charset="-128"/>
                <a:ea typeface="Kozuka Gothic Pro M" pitchFamily="34" charset="-128"/>
              </a:rPr>
              <a:t>Il processo della fatturazione elettronica</a:t>
            </a:r>
          </a:p>
        </p:txBody>
      </p:sp>
      <p:sp>
        <p:nvSpPr>
          <p:cNvPr id="61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5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15950" y="83872"/>
            <a:ext cx="5468938" cy="503857"/>
          </a:xfrm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 smtClean="0">
                <a:latin typeface="+mj-lt"/>
                <a:ea typeface="Kozuka Gothic Pro M" pitchFamily="34" charset="-128"/>
              </a:rPr>
              <a:t>Per gli operatori economici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11751" y="602775"/>
            <a:ext cx="8256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Indicazioni utili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96785" y="1169285"/>
            <a:ext cx="8568952" cy="1068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I </a:t>
            </a:r>
            <a:r>
              <a:rPr lang="it-IT" sz="2000" dirty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fornitori di beni e servizi verso le PA, </a:t>
            </a:r>
            <a:r>
              <a:rPr lang="it-IT" sz="20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possono:</a:t>
            </a:r>
            <a:endParaRPr lang="it-IT" sz="20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141454" y="2044523"/>
            <a:ext cx="3480145" cy="17797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1234193" y="2323842"/>
            <a:ext cx="3052799" cy="950716"/>
          </a:xfrm>
        </p:spPr>
        <p:txBody>
          <a:bodyPr numCol="1">
            <a:noAutofit/>
          </a:bodyPr>
          <a:lstStyle/>
          <a:p>
            <a:pPr marL="347663" indent="-285750" algn="just">
              <a:spcBef>
                <a:spcPts val="0"/>
              </a:spcBef>
              <a:buClr>
                <a:srgbClr val="FF0000"/>
              </a:buClr>
              <a:buBlip>
                <a:blip r:embed="rId2"/>
              </a:buBlip>
              <a:defRPr/>
            </a:pP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adeguare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i propri sistemi contabili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 per emettere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delle fatture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elettroniche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PA</a:t>
            </a:r>
            <a:endParaRPr lang="it-IT" sz="1600" dirty="0" smtClean="0">
              <a:solidFill>
                <a:srgbClr val="FF0000"/>
              </a:solidFill>
              <a:latin typeface="Kozuka Gothic Pro L" pitchFamily="34" charset="-128"/>
              <a:ea typeface="Kozuka Gothic Pro L" pitchFamily="34" charset="-128"/>
              <a:cs typeface="+mn-c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490967" y="2063356"/>
            <a:ext cx="4282170" cy="17609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5740689" y="2294029"/>
            <a:ext cx="3771446" cy="1336789"/>
          </a:xfrm>
          <a:prstGeom prst="rect">
            <a:avLst/>
          </a:prstGeom>
        </p:spPr>
        <p:txBody>
          <a:bodyPr numCol="1">
            <a:noAutofit/>
          </a:bodyPr>
          <a:lstStyle>
            <a:lvl1pPr marL="300038" indent="-300038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FF0000"/>
              </a:buClr>
              <a:buBlip>
                <a:blip r:embed="rId2"/>
              </a:buBlip>
            </a:pP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rivolgersi ad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intermediari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che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forniscono strumenti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per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la compilazione, trasmissione e per la conservazione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a norma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della fattura elettronica prevista dalla legge.</a:t>
            </a:r>
          </a:p>
          <a:p>
            <a:pPr marL="503238" lvl="1" indent="0">
              <a:spcBef>
                <a:spcPts val="0"/>
              </a:spcBef>
              <a:buClrTx/>
              <a:buSzTx/>
              <a:buFont typeface="Arial" pitchFamily="34" charset="0"/>
              <a:buNone/>
              <a:defRPr/>
            </a:pPr>
            <a:endParaRPr lang="it-IT" sz="1600" dirty="0" smtClean="0">
              <a:latin typeface="Kozuka Gothic Pro L" pitchFamily="34" charset="-128"/>
              <a:ea typeface="Kozuka Gothic Pro L" pitchFamily="34" charset="-128"/>
              <a:cs typeface="+mn-cs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858273" y="4269878"/>
            <a:ext cx="1918430" cy="1820049"/>
            <a:chOff x="1953273" y="4269878"/>
            <a:chExt cx="1918430" cy="1820049"/>
          </a:xfrm>
        </p:grpSpPr>
        <p:pic>
          <p:nvPicPr>
            <p:cNvPr id="29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273" y="4269878"/>
              <a:ext cx="1918430" cy="182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G:\FINCONS group\----AI utili\Fatturazione-elettronic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843" y="4684716"/>
              <a:ext cx="652566" cy="73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o 1"/>
          <p:cNvGrpSpPr/>
          <p:nvPr/>
        </p:nvGrpSpPr>
        <p:grpSpPr>
          <a:xfrm>
            <a:off x="4216155" y="4269877"/>
            <a:ext cx="1918430" cy="1820049"/>
            <a:chOff x="4216155" y="4269877"/>
            <a:chExt cx="1918430" cy="1820049"/>
          </a:xfrm>
        </p:grpSpPr>
        <p:pic>
          <p:nvPicPr>
            <p:cNvPr id="30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155" y="4269877"/>
              <a:ext cx="1918430" cy="182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G:\FINCONS group\----AI utili\professionista_grig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008" y="4850634"/>
              <a:ext cx="362222" cy="66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G:\FINCONS group\----AI utili\professionista_grig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381" y="4684716"/>
              <a:ext cx="356494" cy="66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5" descr="G:\FINCONS group\----AI utili\esempi\set sacc\frecciona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9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4159" y="4637683"/>
            <a:ext cx="1440160" cy="8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G:\FINCONS group\----AI utili\esempi\set sacc\freccion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81" y="4658229"/>
            <a:ext cx="1492130" cy="8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6626710" y="4274480"/>
            <a:ext cx="1918430" cy="1820049"/>
            <a:chOff x="6567335" y="4274480"/>
            <a:chExt cx="1918430" cy="1820049"/>
          </a:xfrm>
        </p:grpSpPr>
        <p:pic>
          <p:nvPicPr>
            <p:cNvPr id="31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335" y="4274480"/>
              <a:ext cx="1918430" cy="182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uppo 23"/>
            <p:cNvGrpSpPr/>
            <p:nvPr/>
          </p:nvGrpSpPr>
          <p:grpSpPr>
            <a:xfrm>
              <a:off x="7138111" y="4664170"/>
              <a:ext cx="811076" cy="845447"/>
              <a:chOff x="560605" y="5117298"/>
              <a:chExt cx="874257" cy="911305"/>
            </a:xfrm>
          </p:grpSpPr>
          <p:pic>
            <p:nvPicPr>
              <p:cNvPr id="25" name="Picture 6" descr="G:\FINCONS group\----AI utili\esempi\set sacc\ingranaggi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410" y="5117298"/>
                <a:ext cx="479677" cy="445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G:\FINCONS group\----AI utili\esempi\set sacc\team-esperto-usabilita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05" y="5471163"/>
                <a:ext cx="874257" cy="557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9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48" y="1768147"/>
            <a:ext cx="10688986" cy="1938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-346" y="1255899"/>
            <a:ext cx="725697" cy="596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83768" y="1255899"/>
            <a:ext cx="8204870" cy="596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16571" y="157951"/>
            <a:ext cx="8313673" cy="430887"/>
          </a:xfrm>
        </p:spPr>
        <p:txBody>
          <a:bodyPr/>
          <a:lstStyle/>
          <a:p>
            <a:r>
              <a:rPr lang="it-IT" altLang="it-IT" dirty="0" smtClean="0">
                <a:latin typeface="+mj-lt"/>
                <a:ea typeface="Kozuka Gothic Pro M" pitchFamily="34" charset="-128"/>
              </a:rPr>
              <a:t>Conservazione a norma delle fatture elettroniche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sp>
        <p:nvSpPr>
          <p:cNvPr id="12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33092" y="-130999"/>
            <a:ext cx="260753" cy="2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575906" y="1390784"/>
            <a:ext cx="5452478" cy="38872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Che cosa è?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725352" y="1255899"/>
            <a:ext cx="1817026" cy="793130"/>
            <a:chOff x="4323522" y="1586769"/>
            <a:chExt cx="2123965" cy="874646"/>
          </a:xfrm>
        </p:grpSpPr>
        <p:sp>
          <p:nvSpPr>
            <p:cNvPr id="15" name="Parallelogramma 14"/>
            <p:cNvSpPr/>
            <p:nvPr/>
          </p:nvSpPr>
          <p:spPr>
            <a:xfrm rot="5400000" flipV="1">
              <a:off x="5478303" y="1492230"/>
              <a:ext cx="874644" cy="1063725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Parallelogramma 15"/>
            <p:cNvSpPr/>
            <p:nvPr/>
          </p:nvSpPr>
          <p:spPr>
            <a:xfrm rot="5400000">
              <a:off x="4418065" y="1492226"/>
              <a:ext cx="874644" cy="1063730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Ovale 18"/>
          <p:cNvSpPr/>
          <p:nvPr/>
        </p:nvSpPr>
        <p:spPr>
          <a:xfrm>
            <a:off x="9267501" y="1196752"/>
            <a:ext cx="715233" cy="7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69" y="3573015"/>
            <a:ext cx="10687969" cy="3490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732299" y="2167107"/>
            <a:ext cx="7959981" cy="1140420"/>
          </a:xfrm>
          <a:prstGeom prst="rect">
            <a:avLst/>
          </a:prstGeom>
        </p:spPr>
        <p:txBody>
          <a:bodyPr vert="horz" lIns="0" tIns="0" rIns="0" bIns="0" numCol="1" spcCol="473418" rtlCol="0">
            <a:noAutofit/>
          </a:bodyPr>
          <a:lstStyle>
            <a:lvl1pPr marL="300038" indent="-300038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b="0" i="0" kern="1200">
                <a:solidFill>
                  <a:schemeClr val="tx1"/>
                </a:solidFill>
                <a:latin typeface="Titillium WebLight" pitchFamily="2" charset="0"/>
                <a:ea typeface="MS PGothic" pitchFamily="34" charset="-128"/>
                <a:cs typeface="Titillium WebLight" pitchFamily="2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E’ </a:t>
            </a:r>
            <a:r>
              <a:rPr lang="it-IT" sz="1800" dirty="0">
                <a:latin typeface="Kozuka Gothic Pro L" pitchFamily="34" charset="-128"/>
                <a:ea typeface="Kozuka Gothic Pro L" pitchFamily="34" charset="-128"/>
              </a:rPr>
              <a:t>una </a:t>
            </a:r>
            <a:r>
              <a:rPr lang="it-IT" sz="18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procedura informatica in grado di garantire nel tempo la validità legale di un documento informatico </a:t>
            </a: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 avente lo scopo di assicurare le caratteristiche di </a:t>
            </a:r>
            <a:r>
              <a:rPr lang="it-IT" sz="1800" dirty="0">
                <a:latin typeface="Kozuka Gothic Pro L" pitchFamily="34" charset="-128"/>
                <a:ea typeface="Kozuka Gothic Pro L" pitchFamily="34" charset="-128"/>
              </a:rPr>
              <a:t>autenticità, integrità, affidabilità, leggibilità e reperibilità dei documenti informatici, come previsto dal Codice dell'Amministrazione Digitale (art.44)</a:t>
            </a:r>
          </a:p>
          <a:p>
            <a:pPr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it-IT" sz="18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Segnaposto contenuto 2"/>
          <p:cNvSpPr>
            <a:spLocks noGrp="1"/>
          </p:cNvSpPr>
          <p:nvPr>
            <p:ph idx="1"/>
          </p:nvPr>
        </p:nvSpPr>
        <p:spPr>
          <a:xfrm>
            <a:off x="1656927" y="4828241"/>
            <a:ext cx="7968189" cy="1916943"/>
          </a:xfrm>
        </p:spPr>
        <p:txBody>
          <a:bodyPr numCol="1">
            <a:noAutofit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it-IT" dirty="0" smtClean="0">
                <a:latin typeface="Kozuka Gothic Pro L" pitchFamily="34" charset="-128"/>
                <a:ea typeface="Kozuka Gothic Pro L" pitchFamily="34" charset="-128"/>
              </a:rPr>
              <a:t>Prevede che  </a:t>
            </a:r>
            <a:r>
              <a:rPr lang="it-IT" dirty="0">
                <a:latin typeface="Kozuka Gothic Pro L" pitchFamily="34" charset="-128"/>
                <a:ea typeface="Kozuka Gothic Pro L" pitchFamily="34" charset="-128"/>
              </a:rPr>
              <a:t>registri, </a:t>
            </a:r>
            <a:r>
              <a:rPr lang="it-IT" dirty="0" smtClean="0">
                <a:latin typeface="Kozuka Gothic Pro L" pitchFamily="34" charset="-128"/>
                <a:ea typeface="Kozuka Gothic Pro L" pitchFamily="34" charset="-128"/>
              </a:rPr>
              <a:t>bollettari, schedari e tutta la documentazione rilevante ai fini fiscali vengano </a:t>
            </a:r>
            <a:r>
              <a:rPr lang="it-IT" dirty="0">
                <a:latin typeface="Kozuka Gothic Pro L" pitchFamily="34" charset="-128"/>
                <a:ea typeface="Kozuka Gothic Pro L" pitchFamily="34" charset="-128"/>
              </a:rPr>
              <a:t>conservati ordinatamente per ciascun affare. </a:t>
            </a:r>
            <a:endParaRPr lang="it-IT" dirty="0" smtClean="0">
              <a:latin typeface="Kozuka Gothic Pro L" pitchFamily="34" charset="-128"/>
              <a:ea typeface="Kozuka Gothic Pro L" pitchFamily="34" charset="-128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it-IT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I </a:t>
            </a:r>
            <a:r>
              <a:rPr lang="it-IT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documenti </a:t>
            </a:r>
            <a:r>
              <a:rPr lang="it-IT" dirty="0" smtClean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in formato elettronico DEVONO essere conservati elettronicamente mentre quelli cartacei POSSONO essere conservati nella stessa modalità </a:t>
            </a:r>
            <a:endParaRPr lang="it-IT" dirty="0">
              <a:solidFill>
                <a:srgbClr val="007F95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23" name="Picture 4" descr="G:\FINCONS group\----AI utili\esempi\set sacc\cd-carte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60" y="1274552"/>
            <a:ext cx="508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-348" y="3733139"/>
            <a:ext cx="725697" cy="596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447602" y="3702362"/>
            <a:ext cx="8241036" cy="5969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539740" y="3837247"/>
            <a:ext cx="5452478" cy="388725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Art. 39 comma 3 DPR N.633/1972 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689186" y="3702362"/>
            <a:ext cx="1817026" cy="793130"/>
            <a:chOff x="4323522" y="1586769"/>
            <a:chExt cx="2123965" cy="874646"/>
          </a:xfrm>
        </p:grpSpPr>
        <p:sp>
          <p:nvSpPr>
            <p:cNvPr id="28" name="Parallelogramma 27"/>
            <p:cNvSpPr/>
            <p:nvPr/>
          </p:nvSpPr>
          <p:spPr>
            <a:xfrm rot="5400000" flipV="1">
              <a:off x="5478303" y="1492230"/>
              <a:ext cx="874644" cy="1063725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Parallelogramma 28"/>
            <p:cNvSpPr/>
            <p:nvPr/>
          </p:nvSpPr>
          <p:spPr>
            <a:xfrm rot="5400000">
              <a:off x="4418065" y="1492226"/>
              <a:ext cx="874644" cy="1063730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Ovale 33"/>
          <p:cNvSpPr/>
          <p:nvPr/>
        </p:nvSpPr>
        <p:spPr>
          <a:xfrm>
            <a:off x="9267503" y="3619150"/>
            <a:ext cx="715233" cy="7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3" descr="G:\FINCONS group\----AI utili\esempi\set sacc\giustizia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00" y="3789624"/>
            <a:ext cx="479837" cy="4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dirty="0">
              <a:latin typeface="+mn-lt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4" y="66675"/>
            <a:ext cx="8316397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 smtClean="0">
                <a:latin typeface="+mj-lt"/>
              </a:rPr>
              <a:t>Giugno 2014 – </a:t>
            </a:r>
            <a:r>
              <a:rPr lang="it-IT" sz="2800" dirty="0">
                <a:latin typeface="+mj-lt"/>
              </a:rPr>
              <a:t>N</a:t>
            </a:r>
            <a:r>
              <a:rPr lang="it-IT" sz="2800" dirty="0" smtClean="0">
                <a:latin typeface="+mj-lt"/>
              </a:rPr>
              <a:t>asce il portale di supporto alle PMI</a:t>
            </a:r>
            <a:endParaRPr lang="it-IT" sz="2800" dirty="0">
              <a:latin typeface="+mj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07" y="1578057"/>
            <a:ext cx="2438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07" y="4100902"/>
            <a:ext cx="2486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00644"/>
            <a:ext cx="6594475" cy="609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0688638" cy="701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2" descr="G:\FINCONS group\----AI utili\tratti-45_cele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196"/>
            <a:ext cx="1069068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633596" y="3557426"/>
            <a:ext cx="22381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20700" fontAlgn="base">
              <a:spcAft>
                <a:spcPct val="0"/>
              </a:spcAft>
              <a:defRPr/>
            </a:pPr>
            <a:r>
              <a:rPr lang="it-IT" b="1" kern="0" dirty="0" smtClean="0">
                <a:solidFill>
                  <a:prstClr val="black"/>
                </a:solidFill>
                <a:latin typeface="+mj-lt"/>
                <a:ea typeface="Kozuka Gothic Pro M" pitchFamily="34" charset="-128"/>
              </a:rPr>
              <a:t>COME FUNZIONA</a:t>
            </a:r>
            <a:endParaRPr lang="it-IT" kern="0" dirty="0">
              <a:solidFill>
                <a:srgbClr val="007F95"/>
              </a:solidFill>
              <a:latin typeface="+mj-lt"/>
              <a:ea typeface="Kozuka Gothic Pro M" pitchFamily="34" charset="-128"/>
            </a:endParaRPr>
          </a:p>
        </p:txBody>
      </p:sp>
      <p:pic>
        <p:nvPicPr>
          <p:cNvPr id="13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86" y="3383161"/>
            <a:ext cx="3787927" cy="7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camere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infocamere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template_infocamere_PC</Template>
  <TotalTime>4493</TotalTime>
  <Words>897</Words>
  <Application>Microsoft Office PowerPoint</Application>
  <PresentationFormat>Personalizzato</PresentationFormat>
  <Paragraphs>197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template_infocamere_PC</vt:lpstr>
      <vt:lpstr>1_template_infocamere_PC</vt:lpstr>
      <vt:lpstr>Presentazione standard di PowerPoint</vt:lpstr>
      <vt:lpstr>Perché la fattura elettronica</vt:lpstr>
      <vt:lpstr>Fattura elettronica PA</vt:lpstr>
      <vt:lpstr>Presentazione standard di PowerPoint</vt:lpstr>
      <vt:lpstr>Il processo della fatturazione elettronica</vt:lpstr>
      <vt:lpstr>Per gli operatori economici</vt:lpstr>
      <vt:lpstr>Conservazione a norma delle fatture elettroniche</vt:lpstr>
      <vt:lpstr>Giugno 2014 – Nasce il portale di supporto alle PMI</vt:lpstr>
      <vt:lpstr>Presentazione standard di PowerPoint</vt:lpstr>
      <vt:lpstr>Presentazione standard di PowerPoint</vt:lpstr>
      <vt:lpstr>Ottobre 2014 - Il servizio a supporto delle PMI</vt:lpstr>
      <vt:lpstr>Presentazione standard di PowerPoint</vt:lpstr>
      <vt:lpstr>1. Accesso tramite CNS</vt:lpstr>
      <vt:lpstr>2. Riconoscimento tramite Registro delle imprese</vt:lpstr>
      <vt:lpstr>3. Compilazione nuova fattura</vt:lpstr>
      <vt:lpstr>4. Firma digitale</vt:lpstr>
      <vt:lpstr>5. Invio al Sistema di Interscambio</vt:lpstr>
      <vt:lpstr>6. Monitoraggio dello stato fattura</vt:lpstr>
      <vt:lpstr>7. Sintesi della fattura </vt:lpstr>
      <vt:lpstr>Presentazione standard di PowerPoint</vt:lpstr>
      <vt:lpstr>Presentazione standard di PowerPoint</vt:lpstr>
      <vt:lpstr>Presentazione standard di PowerPoint</vt:lpstr>
      <vt:lpstr>Registro Imprese – La visura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yyi3363</dc:creator>
  <cp:lastModifiedBy>Biscione Mauro</cp:lastModifiedBy>
  <cp:revision>832</cp:revision>
  <dcterms:created xsi:type="dcterms:W3CDTF">2013-08-27T13:34:23Z</dcterms:created>
  <dcterms:modified xsi:type="dcterms:W3CDTF">2015-03-03T10:41:57Z</dcterms:modified>
</cp:coreProperties>
</file>